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handoutMasterIdLst>
    <p:handoutMasterId r:id="rId15"/>
  </p:handoutMasterIdLst>
  <p:sldIdLst>
    <p:sldId id="256" r:id="rId2"/>
    <p:sldId id="257" r:id="rId3"/>
    <p:sldId id="261" r:id="rId4"/>
    <p:sldId id="263" r:id="rId5"/>
    <p:sldId id="266" r:id="rId6"/>
    <p:sldId id="268" r:id="rId7"/>
    <p:sldId id="269" r:id="rId8"/>
    <p:sldId id="264" r:id="rId9"/>
    <p:sldId id="273" r:id="rId10"/>
    <p:sldId id="274" r:id="rId11"/>
    <p:sldId id="270" r:id="rId12"/>
    <p:sldId id="271" r:id="rId13"/>
    <p:sldId id="272" r:id="rId14"/>
  </p:sldIdLst>
  <p:sldSz cx="9144000" cy="6858000" type="screen4x3"/>
  <p:notesSz cx="7010400" cy="92964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56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6AFBA-0B34-42F2-A48F-09042E1A56DF}" type="datetimeFigureOut">
              <a:rPr lang="th-TH" smtClean="0"/>
              <a:t>06/04/60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18439-A7C1-4C9B-BF18-7C8981DD98A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54380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57E5-1FF2-4B7E-A097-07D5F88FD15D}" type="datetimeFigureOut">
              <a:rPr lang="th-TH" smtClean="0"/>
              <a:t>06/04/60</a:t>
            </a:fld>
            <a:endParaRPr lang="th-T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97157C-2006-4585-A300-9BB47DC5EEE3}" type="slidenum">
              <a:rPr lang="th-TH" smtClean="0"/>
              <a:t>‹#›</a:t>
            </a:fld>
            <a:endParaRPr lang="th-TH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57E5-1FF2-4B7E-A097-07D5F88FD15D}" type="datetimeFigureOut">
              <a:rPr lang="th-TH" smtClean="0"/>
              <a:t>06/04/60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157C-2006-4585-A300-9BB47DC5EEE3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57E5-1FF2-4B7E-A097-07D5F88FD15D}" type="datetimeFigureOut">
              <a:rPr lang="th-TH" smtClean="0"/>
              <a:t>06/04/60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157C-2006-4585-A300-9BB47DC5EEE3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57E5-1FF2-4B7E-A097-07D5F88FD15D}" type="datetimeFigureOut">
              <a:rPr lang="th-TH" smtClean="0"/>
              <a:t>06/04/60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157C-2006-4585-A300-9BB47DC5EEE3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57E5-1FF2-4B7E-A097-07D5F88FD15D}" type="datetimeFigureOut">
              <a:rPr lang="th-TH" smtClean="0"/>
              <a:t>06/04/60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157C-2006-4585-A300-9BB47DC5EEE3}" type="slidenum">
              <a:rPr lang="th-TH" smtClean="0"/>
              <a:t>‹#›</a:t>
            </a:fld>
            <a:endParaRPr lang="th-TH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57E5-1FF2-4B7E-A097-07D5F88FD15D}" type="datetimeFigureOut">
              <a:rPr lang="th-TH" smtClean="0"/>
              <a:t>06/04/60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157C-2006-4585-A300-9BB47DC5EEE3}" type="slidenum">
              <a:rPr lang="th-TH" smtClean="0"/>
              <a:t>‹#›</a:t>
            </a:fld>
            <a:endParaRPr lang="th-TH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57E5-1FF2-4B7E-A097-07D5F88FD15D}" type="datetimeFigureOut">
              <a:rPr lang="th-TH" smtClean="0"/>
              <a:t>06/04/60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157C-2006-4585-A300-9BB47DC5EEE3}" type="slidenum">
              <a:rPr lang="th-TH" smtClean="0"/>
              <a:t>‹#›</a:t>
            </a:fld>
            <a:endParaRPr lang="th-TH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57E5-1FF2-4B7E-A097-07D5F88FD15D}" type="datetimeFigureOut">
              <a:rPr lang="th-TH" smtClean="0"/>
              <a:t>06/04/60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157C-2006-4585-A300-9BB47DC5EEE3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57E5-1FF2-4B7E-A097-07D5F88FD15D}" type="datetimeFigureOut">
              <a:rPr lang="th-TH" smtClean="0"/>
              <a:t>06/04/60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157C-2006-4585-A300-9BB47DC5EEE3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57E5-1FF2-4B7E-A097-07D5F88FD15D}" type="datetimeFigureOut">
              <a:rPr lang="th-TH" smtClean="0"/>
              <a:t>06/04/60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157C-2006-4585-A300-9BB47DC5EEE3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57E5-1FF2-4B7E-A097-07D5F88FD15D}" type="datetimeFigureOut">
              <a:rPr lang="th-TH" smtClean="0"/>
              <a:t>06/04/60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7157C-2006-4585-A300-9BB47DC5EEE3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62957E5-1FF2-4B7E-A097-07D5F88FD15D}" type="datetimeFigureOut">
              <a:rPr lang="th-TH" smtClean="0"/>
              <a:t>06/04/60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D97157C-2006-4585-A300-9BB47DC5EEE3}" type="slidenum">
              <a:rPr lang="th-TH" smtClean="0"/>
              <a:t>‹#›</a:t>
            </a:fld>
            <a:endParaRPr lang="th-TH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8280920" cy="6264696"/>
          </a:xfrm>
        </p:spPr>
        <p:txBody>
          <a:bodyPr>
            <a:normAutofit fontScale="90000"/>
          </a:bodyPr>
          <a:lstStyle/>
          <a:p>
            <a:r>
              <a:rPr lang="th-TH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600" dirty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3600" dirty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600" dirty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3600" dirty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600" dirty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3600" dirty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49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บทบาทขององค์กรปกครองส่วนท้องถิ่น (</a:t>
            </a:r>
            <a:r>
              <a:rPr lang="th-TH" sz="4900" dirty="0" err="1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อปท</a:t>
            </a:r>
            <a:r>
              <a:rPr lang="en-US" sz="49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49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br>
              <a:rPr lang="th-TH" sz="49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4900" dirty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4900" dirty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49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49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4900" dirty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4900" dirty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49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49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49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บทบาทขององค์กรปกครองส่วนท้องถิ่น (</a:t>
            </a:r>
            <a:r>
              <a:rPr lang="th-TH" sz="4900" dirty="0" err="1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อปท</a:t>
            </a:r>
            <a:r>
              <a:rPr lang="en-US" sz="49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49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br>
              <a:rPr lang="th-TH" sz="49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4900" dirty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4900" dirty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40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40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40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40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600" dirty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3600" dirty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4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องค์การบริหารส่วนตำบลหนองตาไก้</a:t>
            </a:r>
            <a:br>
              <a:rPr lang="th-TH" sz="4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4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อำเภอโพธิ์ชัย  จังหวัดร้อยเอ็ด</a:t>
            </a:r>
            <a:br>
              <a:rPr lang="th-TH" sz="4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en-US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en-US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endParaRPr lang="th-TH" sz="36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3" name="รูปภาพ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551" y="1556792"/>
            <a:ext cx="1944216" cy="194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2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08912" cy="792088"/>
          </a:xfrm>
        </p:spPr>
        <p:txBody>
          <a:bodyPr>
            <a:noAutofit/>
          </a:bodyPr>
          <a:lstStyle/>
          <a:p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คณะกรรมการบริหารศูนย์</a:t>
            </a:r>
            <a:r>
              <a:rPr lang="th-TH" sz="36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ศูนย์พัฒนาคุณภาพชีวิตผู้สูงอายุในชุมชน</a:t>
            </a: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268760"/>
            <a:ext cx="8507288" cy="51845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ทั้งนี้องค์ประกอบของคณะกรรมการควรมาจากภาคส่วนต่างๆ </a:t>
            </a: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ผู้บริหาร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สูงสุดขององค์กรปกครองส่วนท้องถิ่น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หรือ    ประธานกรรมการ</a:t>
            </a: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ผู้บริหาร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อื่นที่ได้รับมอบหมาย 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</a:t>
            </a: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ผู้ทรงคุณวุฒิ                                                กรรมการ</a:t>
            </a: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๓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ผู้แทนหมู่บ้านหรือชุมชน                                 กรรมการ </a:t>
            </a: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๔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ผู้แทนอาสาสมัครสาธารณสุข                            กรรมการ</a:t>
            </a: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๕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ผู้แทนผู้สูงอายุ                                             กรรมการ</a:t>
            </a: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๖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ผู้จัดการระบบการดูแลระยะยาวด้านสาธารณสุข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กรรมการ</a:t>
            </a: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๗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ผู้ช่วยเหลือดูแลผู้สูงอายุที่มีภาวะพึ่งพิงในพื้นที่ 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กรรมการ</a:t>
            </a: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๘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ผู้รับผิดงานผู้สูงอายุองค์กรปกครองส่วนท้องถิ่น      กรรมการ</a:t>
            </a: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๙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ปลัดองค์กรปกครองส่วนท้องถิ่นหรือ                   กรรมการและเลขานุการ</a:t>
            </a:r>
          </a:p>
          <a:p>
            <a:pPr marL="0" indent="0">
              <a:buNone/>
            </a:pP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เจ้าหน้าที่</a:t>
            </a: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อื่นที่ได้รับมอบหมาย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endParaRPr lang="th-TH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8852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>
            <a:normAutofit/>
          </a:bodyPr>
          <a:lstStyle/>
          <a:p>
            <a:r>
              <a:rPr lang="th-TH" sz="4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บทบาทขององค์กรปกครองส่วนท้องถิ่น (</a:t>
            </a:r>
            <a:r>
              <a:rPr lang="th-TH" sz="4000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อปท</a:t>
            </a:r>
            <a:r>
              <a:rPr lang="en-US" sz="4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4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th-TH" sz="40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997152"/>
          </a:xfrm>
        </p:spPr>
        <p:txBody>
          <a:bodyPr/>
          <a:lstStyle/>
          <a:p>
            <a:pPr marL="0" indent="0">
              <a:buNone/>
            </a:pPr>
            <a:r>
              <a:rPr lang="th-TH" dirty="0" smtClean="0"/>
              <a:t> 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*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ลงนามตอบรับเข้าร่วมดำเนินงานในหนังสือแสดงความจำนง รวมทั้งส่งสรุปรายชื่อและผู้สูงอายุที่มีภาวะพึ่งพิงตามแบฟอร์ม ที่ดำเนินการกับหน่วยบริการและเครือข่ายหน่วยบริการปฐมภูมิในพื้นที่ และส่งกลับ </a:t>
            </a:r>
            <a:r>
              <a:rPr lang="th-TH" sz="2800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สปสช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เขต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*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ิดบัญชีกองทุนหลักประกันสุขภาพเพื่อการดูแลระยะยาวสำหรับผู้สูงอายุที่มีภาวะพึ่งพิงแยกต่างหากเพื่อรับเงินโอนจาก </a:t>
            </a:r>
            <a:r>
              <a:rPr lang="th-TH" sz="2800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สปสช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(๕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en-US" sz="2800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ooo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บาท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ผู้สูงอายุที่มีภาวะพึ่งพิงในพื้นที่ตามข้อมูลที่ประเมินแล้ว สนับสนุนการดำเนินงานดังกล่าวของ ปีงบประมาณ ๒๕๕๙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*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กองทุนหลักประกันสุขภาพระดับท้องถิ่นหรือพื้นที่ แต่งตั้งคณะอนุกรรมการสนับสนุนการดูแลระยะยาวสำหรับผู้สูงอายุที่มีภาวะพึ่งพิงของแต่ละกองทุน เพื่อดำเนินสนับสนุนการดูแลระยะยาวฯตามแผนการดูแล (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Care Plan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แต่ละรายภายใต้ชุดสิทธิประโยชน์</a:t>
            </a:r>
            <a:endParaRPr lang="th-TH" sz="2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2484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11560"/>
          </a:xfrm>
        </p:spPr>
        <p:txBody>
          <a:bodyPr>
            <a:normAutofit/>
          </a:bodyPr>
          <a:lstStyle/>
          <a:p>
            <a: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บทบาทขององค์กรปกครองส่วน</a:t>
            </a:r>
            <a:r>
              <a:rPr lang="th-TH" sz="4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ท้องถิ่น (</a:t>
            </a:r>
            <a:r>
              <a:rPr lang="th-TH" sz="4000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อปท</a:t>
            </a:r>
            <a:r>
              <a:rPr lang="en-US" sz="4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4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(ต่อ)</a:t>
            </a:r>
            <a:endParaRPr lang="th-TH" sz="4000" dirty="0">
              <a:solidFill>
                <a:schemeClr val="tx1"/>
              </a:solidFill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628800"/>
            <a:ext cx="8435280" cy="47525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บทบาทหลักในดำเนินงานและบริหารจัดการระบบบริการดูแลระยะยาวด้านสาธารณสุขภายใต้กองทุนหลักประกันสุขภาพระดับท้องถิ่นหรือพื้นที่ เน้นการจัดบริการด้านสาธารณสุข โดย</a:t>
            </a:r>
            <a:r>
              <a:rPr lang="th-TH" sz="3200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บูรณา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การกับบริการด้านสวัสดิการสังคม จึงมีบทบาทโดยตรงในการสนับสนุนให้เกิดระบบสวัสดิการสังคมให้แก่ผู้สูงอายุที่มีภาวะพึ่งพิง ได้แก่ สวัสดิการเบี้ยยังชีพ การปรับสภาพแวดล้อมที่บ้าน การสนับสนุนการเดินทางเพื่อมารับบริการ การสนับสนุนกายอุปกรณ์ การพัฒนาด้านอาชีพรายได้แก่ทั้ง ผู้สูงอายุ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ผู้ดูแล การสนับสนุนด้านสังคมอื่นๆ เช่น การจัดตั้งศูนย์บริการดูแลระยะยาวด้านสาธารณสุข ศูนย์ดูแลผู้สูงอายุ ศูนย์ฟื้นฟูสภาพผู้สูงอายุ การสนับสนุนงบประมาณให้แก่หน่วยงาน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องค์กร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ชมรมในการพัฒนาคุณภาพชีวิตของผู้สูงอายุ ร่วมจัดทำแผน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โครงการในการจัดบริการดูแลระยะยาวด้านสาธารณสุขสำหรับผู้สูงอายุในพื้นที่ และร่วมกำกับติดตามประเมินผลการดำเนินงาน</a:t>
            </a:r>
            <a:endParaRPr lang="th-TH" sz="32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2745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02434"/>
          </a:xfrm>
        </p:spPr>
        <p:txBody>
          <a:bodyPr>
            <a:normAutofit/>
          </a:bodyPr>
          <a:lstStyle/>
          <a:p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อจบการนำเสนอ</a:t>
            </a:r>
            <a:b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endParaRPr lang="th-TH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924944"/>
            <a:ext cx="2160240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60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>
            <a:normAutofit/>
          </a:bodyPr>
          <a:lstStyle/>
          <a:p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ประกาศคณะกรรมการหลักประกันสุขภาพแห่งชาติเรื่อง การกำหนดหลักเกณฑ์เพื่อสนับสนุนให้องค์กรปกครองส่วนท้องถิ่นดำเนินงานและบริหารจัดการกองทุนหลักประกันสุขภาพในระดับท้องถิ่นหรือพื้นที่ (ฉบับที่ ๒) พ</a:t>
            </a:r>
            <a:r>
              <a:rPr lang="en-US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</a:t>
            </a:r>
            <a:r>
              <a:rPr lang="en-US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๒๕๕๙</a:t>
            </a:r>
            <a:endParaRPr lang="th-TH" sz="36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4382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</a:bodyPr>
          <a:lstStyle/>
          <a:p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สรุป</a:t>
            </a:r>
            <a:b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6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ประกาศคณะกรรมการหลักประกันสุขภาพแห่งชาติเรื่อง การกำหนดหลักเกณฑ์เพื่อสนับสนุนให้องค์กรปกครองส่วนท้องถิ่นดำเนินงานและบริหารจัดการกองทุนหลักประกันสุขภาพในระดับท้องถิ่นหรือพื้นที่ (ฉบับที่ ๒) พ</a:t>
            </a:r>
            <a:r>
              <a:rPr lang="en-US" sz="36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36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</a:t>
            </a:r>
            <a:r>
              <a:rPr lang="en-US" sz="36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๒๕๕๙ ผ่านความเห็นชอบของคณะกรรมการหลักประกันสุขภาพ เมื่อ ๔ มกราคม ๒๕๕๙</a:t>
            </a:r>
            <a:br>
              <a:rPr lang="th-TH" sz="3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endParaRPr lang="th-TH" sz="36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97206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656184"/>
          </a:xfrm>
        </p:spPr>
        <p:txBody>
          <a:bodyPr>
            <a:normAutofit/>
          </a:bodyPr>
          <a:lstStyle/>
          <a:p>
            <a: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สรุปประเด็นสำคัญ (คำนิยาม)</a:t>
            </a:r>
            <a:b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ในประกาศฯ (ฉบับที่ ๒) พ</a:t>
            </a:r>
            <a:r>
              <a:rPr lang="en-US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</a:t>
            </a:r>
            <a:r>
              <a:rPr lang="en-US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4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๒๕๕๙ </a:t>
            </a:r>
            <a:endParaRPr lang="th-TH" sz="4000" dirty="0">
              <a:solidFill>
                <a:schemeClr val="tx1"/>
              </a:solidFill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“การบริการดูแลระยะยาวด้านสาธารณสุขสำหรับผู้สูงอายุที่มีภาวะพึ่งพิง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”</a:t>
            </a:r>
            <a:endParaRPr lang="th-TH" sz="3200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 algn="ctr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หมายความว่า</a:t>
            </a: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การบริการตามชุดสิทธิประโยชน์ในเอกสารแบนท้าย ที่เป็นการให้บริการ ณ ครัวเรือน หรือทีศูนย์พัฒนาชีวิตผู้สูงอายุในชุมชน หรือที่หน่วยบริการ ที่ให้บริการดูแลระยะยาวด้านสาธารณสุขผู้สูงอายุที่มีภาวะพึ่งพิง โดยบุคลากรสาธารณสุขหรือผู้ช่วยเหลือดูแลผู้สูงอายุที่มีภาวะพึ่งพิง</a:t>
            </a:r>
            <a:endParaRPr lang="th-TH" sz="32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3774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39552"/>
          </a:xfrm>
        </p:spPr>
        <p:txBody>
          <a:bodyPr>
            <a:noAutofit/>
          </a:bodyPr>
          <a:lstStyle/>
          <a:p>
            <a: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สรุปประเด็นสำคัญ (คำนิยาม)</a:t>
            </a:r>
            <a:b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ในประกาศฯ (ฉบับที่ ๒) พ</a:t>
            </a:r>
            <a:r>
              <a:rPr lang="en-US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</a:t>
            </a:r>
            <a:r>
              <a:rPr lang="en-US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๒๕๕๙</a:t>
            </a:r>
            <a:endParaRPr lang="th-TH" sz="4000" dirty="0">
              <a:solidFill>
                <a:schemeClr val="tx1"/>
              </a:solidFill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539552" y="1628800"/>
            <a:ext cx="835292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เงินที่ได้รับตามวรรคหนึ่ง ให้ถือเป็นเงินหรือทรัพย์สินในกองทุนหลักประกันสุขภาพ แต่ให้เปิดบัญชีเงินฝากกับธนาคารเพื่อการเกษตรและสหกรณ์การเกษตร(ธ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ชื่อ “บัญชีกองทุนหลักประกันสุขภาพ (ชื่อองค์การปกครองส่วนท้องถิ่น) เพื่อการดูแลผู้สูงอายุที่มีภาวะพึ่งพิง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”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แยกออกจากบัญชีกองทุนหลักประกันสุขภาพ โดยมีวัตถุประสังค์เพื่อเป็นค่าใช้จ่ายสนับสนุนและส่งเสริมการบริการดูแลผู้สูงอายุระยะยาวด้านสาธารณสุขสำหรับผู้สูงอายุที่มีภาวะพึ่งพิง ทั้งนี้ภายใต้บังคับของ ข้อ ๗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 และให้สามารถใช้ในปีงบประมาณถัด ๆ ไปได้</a:t>
            </a:r>
            <a:endParaRPr lang="th-TH" sz="32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1152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11560"/>
          </a:xfrm>
        </p:spPr>
        <p:txBody>
          <a:bodyPr>
            <a:noAutofit/>
          </a:bodyPr>
          <a:lstStyle/>
          <a:p>
            <a: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สรุปประเด็นสำคัญ (คำนิยาม)</a:t>
            </a:r>
            <a:b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ในประกาศฯ (ฉบับที่ ๒) พ</a:t>
            </a:r>
            <a:r>
              <a:rPr lang="en-US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</a:t>
            </a:r>
            <a:r>
              <a:rPr lang="en-US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๒๕๕๙</a:t>
            </a:r>
            <a:endParaRPr lang="th-TH" sz="4000" dirty="0">
              <a:solidFill>
                <a:schemeClr val="tx1"/>
              </a:solidFill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32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 ๘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 ให้คณะกรรมการกองทุน แต่งตั้งคณะอนุกรรมการชุดหนึ่งชื่อ “คณะอนุกรรมการสนับสนุนการจัดบริการดูแลระยะยาวสำหรับผู้สูงอายุที่มีภาวะพึ่งพิง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”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มีหน้าที่พิจารณาจัดหา กำหนดอัตราการชดเชยค่าบริการ และเห็นชอบให้ศูนย์พัฒนาคุณชีวิตผู้สูงอายุในชุมชนหรือหน่วยบริการ หรือสถานบริการ เข้าร่วมจัดบริการดูแลระยะยาวด้านสาธารณสุขสำหรับผู้สูงอายุที่มีภาวะพึ่งพิง ตามข้อ ๗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 เพื่อให้ผู้สูงอายุที่มีภาวะพึ่งพิง ได้รับบริการตามชุดสิทธิประโยชน์และอัตราที่กำหนด</a:t>
            </a:r>
            <a:endParaRPr lang="th-TH" sz="32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0587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>
            <a:normAutofit/>
          </a:bodyPr>
          <a:lstStyle/>
          <a:p>
            <a:r>
              <a:rPr lang="th-TH" sz="4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สรุปประเด็นสำคัญในประกาศ (ฉบับที่ ๒) ๒๕๕๙</a:t>
            </a:r>
            <a:endParaRPr lang="th-TH" sz="40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ผู้บริหาร</a:t>
            </a: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สูงสุดขององค์กรปกครองส่วน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ท้องถิ่นหรือ       ประธานอนุกรรมการ</a:t>
            </a:r>
          </a:p>
          <a:p>
            <a:pPr marL="0" indent="0">
              <a:buNone/>
            </a:pP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ผู้บริหาร</a:t>
            </a: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อื่นที่ได้รับมอบหมาย </a:t>
            </a:r>
            <a:endParaRPr lang="en-US" sz="2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ผู้แทนกรรมการกองทุนหลักประกันสุขภาพฯ (</a:t>
            </a:r>
            <a:r>
              <a:rPr lang="en-US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 </a:t>
            </a: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คน) 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    อนุกรรมการ</a:t>
            </a:r>
            <a:endParaRPr lang="en-US" sz="2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๓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ผู้อำนวยการโรงพยาบาลของรัฐในพื้นที่หรือผู้แทน (</a:t>
            </a:r>
            <a:r>
              <a:rPr lang="en-US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</a:t>
            </a: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คน) 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อนุกรรมการ</a:t>
            </a:r>
            <a:endParaRPr lang="en-US" sz="2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๔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สาธารณสุขอำเภอในพื้นที่หรือผู้แทน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(</a:t>
            </a:r>
            <a:r>
              <a:rPr lang="en-US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</a:t>
            </a: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คน) 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             อนุกรรมการ                                        </a:t>
            </a: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๕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หัวหน้าส่วนหน่วยบริการปฐมภูมิของรัฐในพื้นที่ (</a:t>
            </a:r>
            <a:r>
              <a:rPr lang="en-US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 </a:t>
            </a: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คน) 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  อนุกรรมการ</a:t>
            </a:r>
            <a:endParaRPr lang="en-US" sz="28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๖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ผู้จัดการระบบการดูแลระยะยาวด้านสาธารณสุข (</a:t>
            </a:r>
            <a:r>
              <a:rPr lang="en-US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 </a:t>
            </a: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คน) 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อนุกรรมการ</a:t>
            </a:r>
            <a:endParaRPr lang="en-US" sz="2800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๗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ผู้ช่วยเหลือดูแลผู้สูงอายุที่มีภาวะพึ่งพิงในพื้นที่ (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คน)              อนุกรรมการ</a:t>
            </a:r>
            <a:endParaRPr lang="en-US" sz="2800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28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๘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ปลัดองค์กรปกครองส่วนท้องถิ่น                      อนุกรรมการและเลขานุการ</a:t>
            </a:r>
          </a:p>
          <a:p>
            <a:pPr marL="0" indent="0">
              <a:buNone/>
            </a:pP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หรือเจ้าหน้าที่อื่นที่ได้รับมอบหมาย (</a:t>
            </a:r>
            <a:r>
              <a:rPr lang="en-US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 </a:t>
            </a:r>
            <a:r>
              <a:rPr lang="th-TH" sz="28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 ) </a:t>
            </a:r>
            <a:endParaRPr lang="en-US" sz="2800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endParaRPr lang="th-TH" sz="2800" dirty="0"/>
          </a:p>
        </p:txBody>
      </p:sp>
    </p:spTree>
    <p:extLst>
      <p:ext uri="{BB962C8B-B14F-4D97-AF65-F5344CB8AC3E}">
        <p14:creationId xmlns:p14="http://schemas.microsoft.com/office/powerpoint/2010/main" val="101923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12168"/>
          </a:xfrm>
        </p:spPr>
        <p:txBody>
          <a:bodyPr>
            <a:noAutofit/>
          </a:bodyPr>
          <a:lstStyle/>
          <a:p>
            <a: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สรุปประเด็นสำคัญ (คำนิยาม)</a:t>
            </a:r>
            <a:b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ในประกาศฯ (ฉบับที่ ๒) พ</a:t>
            </a:r>
            <a:r>
              <a:rPr lang="en-US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</a:t>
            </a:r>
            <a:r>
              <a:rPr lang="en-US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๒๕๕๙</a:t>
            </a:r>
            <a:endParaRPr lang="th-TH" sz="4000" dirty="0">
              <a:solidFill>
                <a:schemeClr val="tx1"/>
              </a:solidFill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772816"/>
            <a:ext cx="8579296" cy="4536504"/>
          </a:xfrm>
        </p:spPr>
        <p:txBody>
          <a:bodyPr/>
          <a:lstStyle/>
          <a:p>
            <a:pPr marL="0" indent="0" algn="ctr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“ศูนย์พัฒนาคุณภาพชีวิตผู้สูงอายุในชุมชน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”</a:t>
            </a:r>
          </a:p>
          <a:p>
            <a:pPr marL="0" indent="0" algn="ctr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หมายความว่า</a:t>
            </a:r>
          </a:p>
          <a:p>
            <a:pPr marL="0" indent="0">
              <a:buNone/>
            </a:pP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ศูนย์พัฒนาและฟื้นฟูคุณภาพชีวิตผู้สูงอายุและคนพิการ หรือศูนย์ที่มีชื่ออย่างอื่นตามข้อ ๗ (๓) ซึ่งตั้งขึ้นโดยองค์กรปกครองส่วนท้องถิ่นหรืที่คณะอนุกรรมการตามข้อ ๘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 เห็นชอบ</a:t>
            </a:r>
          </a:p>
          <a:p>
            <a:pPr marL="0" indent="0">
              <a:buNone/>
            </a:pPr>
            <a:endParaRPr lang="th-TH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1191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/>
          </a:bodyPr>
          <a:lstStyle/>
          <a:p>
            <a:r>
              <a:rPr lang="th-TH" sz="40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แนวทางการจัดตั้ง</a:t>
            </a:r>
            <a:r>
              <a:rPr lang="th-TH" sz="4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ศูนย์พัฒนาคุณภาพชีวิตผู้สูงอายุในชุมชน</a:t>
            </a: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68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๑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เป็นศูนย์ผู้สูงอายุหรือศูนย์ชื่ออื่นที่ดำเนินกิจกรรมเกี่ยวกับการพัฒนาและดูแลผู้สูงอายุ  ในชุมชนหรือศูนย์พัฒนาและฟื้นฟูคุณภาพชีวิตผู้สูงอายุ</a:t>
            </a: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๒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มีอาคารสถานที่เป็นที่ตั้งที่ทำการของศูนย์ฯ</a:t>
            </a: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๓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มีคำสั่งแต่งตั้งคณะกรรมการศูนย์</a:t>
            </a: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๔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มีการจัดทำแผนเงิน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แผนงบประมาณและปฏิทินการดำเนินงานประจำปี ที่คณะกรรมการศูนย์เห็นชอบ</a:t>
            </a:r>
          </a:p>
          <a:p>
            <a:pPr marL="0" indent="0">
              <a:buNone/>
            </a:pP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๕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มีการกำหนดเวลาทำการหรือเวลาให้บริการของศูนย์ฯ และกำหนดตัวบุคคลผู้ปฏิบัติงานประจำศูนย์</a:t>
            </a: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๖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มีการจัดทำบัญชีรายรับ 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–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รายจ่ายของศูนย์ ประจำเดือน ประจำไตมาส</a:t>
            </a: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๗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มีการจัดทำข้อมูลหรือระบบข้อมูลที่จำเป็น เกี่ยวกับภารกิจกิจกรรมการดำเนินงานในพื้นที่</a:t>
            </a:r>
          </a:p>
          <a:p>
            <a:pPr marL="0" indent="0">
              <a:buNone/>
            </a:pPr>
            <a:r>
              <a:rPr lang="th-TH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๘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มีการจัดทำสรุปงานหรือรายงานผลการดำเนินงานของศูนย์อย่างน้อยปีละ 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 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ครั้ง ทั้งนี้ ควรเป็นศูนย์ฯ ที่จัดตั้งและอยู่ในความดูแลขององค์กรปกครองส่วนท้องถิ่น (</a:t>
            </a:r>
            <a:r>
              <a:rPr lang="th-TH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อปท</a:t>
            </a:r>
            <a:r>
              <a:rPr lang="en-US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เพื่อให้เกิดความยั่งยืนและความต่อเนื่องในการดำเนินงานของศูนย์</a:t>
            </a:r>
          </a:p>
        </p:txBody>
      </p:sp>
    </p:spTree>
    <p:extLst>
      <p:ext uri="{BB962C8B-B14F-4D97-AF65-F5344CB8AC3E}">
        <p14:creationId xmlns:p14="http://schemas.microsoft.com/office/powerpoint/2010/main" val="181719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475</TotalTime>
  <Words>1133</Words>
  <Application>Microsoft Office PowerPoint</Application>
  <PresentationFormat>นำเสนอทางหน้าจอ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13</vt:i4>
      </vt:variant>
    </vt:vector>
  </HeadingPairs>
  <TitlesOfParts>
    <vt:vector size="14" baseType="lpstr">
      <vt:lpstr>Executive</vt:lpstr>
      <vt:lpstr>        บทบาทขององค์กรปกครองส่วนท้องถิ่น (อปท.)     บทบาทขององค์กรปกครองส่วนท้องถิ่น (อปท.)      องค์การบริหารส่วนตำบลหนองตาไก้ อำเภอโพธิ์ชัย  จังหวัดร้อยเอ็ด   </vt:lpstr>
      <vt:lpstr>ประกาศคณะกรรมการหลักประกันสุขภาพแห่งชาติเรื่อง การกำหนดหลักเกณฑ์เพื่อสนับสนุนให้องค์กรปกครองส่วนท้องถิ่นดำเนินงานและบริหารจัดการกองทุนหลักประกันสุขภาพในระดับท้องถิ่นหรือพื้นที่ (ฉบับที่ ๒) พ.ศ. ๒๕๕๙</vt:lpstr>
      <vt:lpstr>สรุป ประกาศคณะกรรมการหลักประกันสุขภาพแห่งชาติเรื่อง การกำหนดหลักเกณฑ์เพื่อสนับสนุนให้องค์กรปกครองส่วนท้องถิ่นดำเนินงานและบริหารจัดการกองทุนหลักประกันสุขภาพในระดับท้องถิ่นหรือพื้นที่ (ฉบับที่ ๒) พ.ศ. ๒๕๕๙ ผ่านความเห็นชอบของคณะกรรมการหลักประกันสุขภาพ เมื่อ ๔ มกราคม ๒๕๕๙ </vt:lpstr>
      <vt:lpstr>สรุปประเด็นสำคัญ (คำนิยาม) ในประกาศฯ (ฉบับที่ ๒) พ.ศ.๒๕๕๙ </vt:lpstr>
      <vt:lpstr>สรุปประเด็นสำคัญ (คำนิยาม) ในประกาศฯ (ฉบับที่ ๒) พ.ศ.๒๕๕๙</vt:lpstr>
      <vt:lpstr>สรุปประเด็นสำคัญ (คำนิยาม) ในประกาศฯ (ฉบับที่ ๒) พ.ศ.๒๕๕๙</vt:lpstr>
      <vt:lpstr>สรุปประเด็นสำคัญในประกาศ (ฉบับที่ ๒) ๒๕๕๙</vt:lpstr>
      <vt:lpstr>สรุปประเด็นสำคัญ (คำนิยาม) ในประกาศฯ (ฉบับที่ ๒) พ.ศ.๒๕๕๙</vt:lpstr>
      <vt:lpstr>แนวทางการจัดตั้งศูนย์พัฒนาคุณภาพชีวิตผู้สูงอายุในชุมชน</vt:lpstr>
      <vt:lpstr>คณะกรรมการบริหารศูนย์ศูนย์พัฒนาคุณภาพชีวิตผู้สูงอายุในชุมชน</vt:lpstr>
      <vt:lpstr>บทบาทขององค์กรปกครองส่วนท้องถิ่น (อปท.)</vt:lpstr>
      <vt:lpstr>บทบาทขององค์กรปกครองส่วนท้องถิ่น (อปท.) (ต่อ)</vt:lpstr>
      <vt:lpstr>ขอจบการนำเสนอ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acer</dc:creator>
  <cp:lastModifiedBy>acer</cp:lastModifiedBy>
  <cp:revision>41</cp:revision>
  <cp:lastPrinted>2016-03-09T04:53:36Z</cp:lastPrinted>
  <dcterms:created xsi:type="dcterms:W3CDTF">2016-03-08T03:11:32Z</dcterms:created>
  <dcterms:modified xsi:type="dcterms:W3CDTF">2017-04-06T12:39:45Z</dcterms:modified>
</cp:coreProperties>
</file>