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5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6" r:id="rId20"/>
  </p:sldIdLst>
  <p:sldSz cx="9144000" cy="6858000" type="screen4x3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ภาพนิ่ง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h-TH" smtClean="0"/>
              <a:t>คลิกเพื่อแก้ไขลักษณะชื่อเรื่องรองต้นแบบ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FEE9D-6BF7-405D-8C61-62ACE88355B4}" type="datetimeFigureOut">
              <a:rPr lang="th-TH" smtClean="0"/>
              <a:t>07/04/60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1E60F-3948-4FCE-B0EC-1566F6456617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FEE9D-6BF7-405D-8C61-62ACE88355B4}" type="datetimeFigureOut">
              <a:rPr lang="th-TH" smtClean="0"/>
              <a:t>07/04/60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1E60F-3948-4FCE-B0EC-1566F6456617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FEE9D-6BF7-405D-8C61-62ACE88355B4}" type="datetimeFigureOut">
              <a:rPr lang="th-TH" smtClean="0"/>
              <a:t>07/04/60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1E60F-3948-4FCE-B0EC-1566F6456617}" type="slidenum">
              <a:rPr lang="th-TH" smtClean="0"/>
              <a:t>‹#›</a:t>
            </a:fld>
            <a:endParaRPr lang="th-TH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FEE9D-6BF7-405D-8C61-62ACE88355B4}" type="datetimeFigureOut">
              <a:rPr lang="th-TH" smtClean="0"/>
              <a:t>07/04/60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1E60F-3948-4FCE-B0EC-1566F6456617}" type="slidenum">
              <a:rPr lang="th-TH" smtClean="0"/>
              <a:t>‹#›</a:t>
            </a:fld>
            <a:endParaRPr lang="th-TH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FEE9D-6BF7-405D-8C61-62ACE88355B4}" type="datetimeFigureOut">
              <a:rPr lang="th-TH" smtClean="0"/>
              <a:t>07/04/60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1E60F-3948-4FCE-B0EC-1566F6456617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FEE9D-6BF7-405D-8C61-62ACE88355B4}" type="datetimeFigureOut">
              <a:rPr lang="th-TH" smtClean="0"/>
              <a:t>07/04/60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1E60F-3948-4FCE-B0EC-1566F6456617}" type="slidenum">
              <a:rPr lang="th-TH" smtClean="0"/>
              <a:t>‹#›</a:t>
            </a:fld>
            <a:endParaRPr lang="th-TH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FEE9D-6BF7-405D-8C61-62ACE88355B4}" type="datetimeFigureOut">
              <a:rPr lang="th-TH" smtClean="0"/>
              <a:t>07/04/60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1E60F-3948-4FCE-B0EC-1566F6456617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FEE9D-6BF7-405D-8C61-62ACE88355B4}" type="datetimeFigureOut">
              <a:rPr lang="th-TH" smtClean="0"/>
              <a:t>07/04/60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1E60F-3948-4FCE-B0EC-1566F6456617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FEE9D-6BF7-405D-8C61-62ACE88355B4}" type="datetimeFigureOut">
              <a:rPr lang="th-TH" smtClean="0"/>
              <a:t>07/04/60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1E60F-3948-4FCE-B0EC-1566F6456617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FEE9D-6BF7-405D-8C61-62ACE88355B4}" type="datetimeFigureOut">
              <a:rPr lang="th-TH" smtClean="0"/>
              <a:t>07/04/60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1E60F-3948-4FCE-B0EC-1566F6456617}" type="slidenum">
              <a:rPr lang="th-TH" smtClean="0"/>
              <a:t>‹#›</a:t>
            </a:fld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FEE9D-6BF7-405D-8C61-62ACE88355B4}" type="datetimeFigureOut">
              <a:rPr lang="th-TH" smtClean="0"/>
              <a:t>07/04/60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1E60F-3948-4FCE-B0EC-1566F6456617}" type="slidenum">
              <a:rPr lang="th-TH" smtClean="0"/>
              <a:t>‹#›</a:t>
            </a:fld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h-TH" smtClean="0"/>
              <a:t>คลิกไอคอนเพื่อเพิ่มรูปภาพ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09FFEE9D-6BF7-405D-8C61-62ACE88355B4}" type="datetimeFigureOut">
              <a:rPr lang="th-TH" smtClean="0"/>
              <a:t>07/04/60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2901E60F-3948-4FCE-B0EC-1566F6456617}" type="slidenum">
              <a:rPr lang="th-TH" smtClean="0"/>
              <a:t>‹#›</a:t>
            </a:fld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685800" y="1268761"/>
            <a:ext cx="7990656" cy="3096344"/>
          </a:xfrm>
        </p:spPr>
        <p:txBody>
          <a:bodyPr>
            <a:normAutofit/>
          </a:bodyPr>
          <a:lstStyle/>
          <a:p>
            <a:r>
              <a:rPr lang="th-TH" sz="4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แนวทางการการดำเนินงานการดูแลระยะยาวสำหรับผู้สูงอายุที่มีภาวะพึ่งพิง (</a:t>
            </a:r>
            <a:r>
              <a:rPr lang="en-US" sz="4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Long Term Care</a:t>
            </a:r>
            <a:r>
              <a:rPr lang="th-TH" sz="4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)</a:t>
            </a:r>
            <a:br>
              <a:rPr lang="th-TH" sz="4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</a:br>
            <a:r>
              <a:rPr lang="th-TH" sz="4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โดย จ่าเอก</a:t>
            </a:r>
            <a:r>
              <a:rPr lang="th-TH" sz="4000" b="1" dirty="0" err="1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สุร</a:t>
            </a:r>
            <a:r>
              <a:rPr lang="th-TH" sz="4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ศักดิ์  แก้วธานี </a:t>
            </a:r>
            <a:br>
              <a:rPr lang="th-TH" sz="4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</a:br>
            <a:r>
              <a:rPr lang="th-TH" sz="4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ปลัดองค์การบริหารส่วนตำบลหนองตาไก้</a:t>
            </a:r>
            <a:endParaRPr lang="th-TH" sz="4000" b="1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577780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457200" y="1340768"/>
            <a:ext cx="8507288" cy="511256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th-TH" sz="20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๑</a:t>
            </a:r>
            <a:r>
              <a:rPr lang="en-US" sz="20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</a:t>
            </a:r>
            <a:r>
              <a:rPr lang="th-TH" sz="20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กำหนด</a:t>
            </a:r>
            <a:r>
              <a:rPr lang="th-TH" sz="20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ที่ตั้งและที่ทำงานของศูนย์พัฒนาคุณภาพชีวิตผู้สูงอายุในชุมชนตำบลหนองตา</a:t>
            </a:r>
            <a:r>
              <a:rPr lang="th-TH" sz="20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ไก้</a:t>
            </a:r>
            <a:endParaRPr lang="th-TH" sz="2000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0" indent="0">
              <a:buNone/>
            </a:pPr>
            <a:r>
              <a:rPr lang="th-TH" sz="20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๒</a:t>
            </a:r>
            <a:r>
              <a:rPr lang="en-US" sz="20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</a:t>
            </a:r>
            <a:r>
              <a:rPr lang="th-TH" sz="20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บริหาร</a:t>
            </a:r>
            <a:r>
              <a:rPr lang="th-TH" sz="20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จัดการศูนย์พัฒนาคุณภาพชีวิตผู้สูงอายุในชุมชนตำบลหนองตาไก้โดยบริการของคณะกรรมการ</a:t>
            </a:r>
            <a:r>
              <a:rPr lang="th-TH" sz="20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ศูนย์</a:t>
            </a:r>
          </a:p>
          <a:p>
            <a:pPr marL="0" indent="0">
              <a:buNone/>
            </a:pPr>
            <a:r>
              <a:rPr lang="th-TH" sz="20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20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 พัฒนาคุณภาพ</a:t>
            </a:r>
            <a:r>
              <a:rPr lang="th-TH" sz="20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ชีวิตผู้สูงอายุในชุมชนตำบลหนองตา</a:t>
            </a:r>
            <a:r>
              <a:rPr lang="th-TH" sz="20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ไก้</a:t>
            </a:r>
            <a:endParaRPr lang="en-US" sz="2000" dirty="0" smtClean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0" indent="0">
              <a:buNone/>
            </a:pPr>
            <a:r>
              <a:rPr lang="th-TH" sz="20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๓</a:t>
            </a:r>
            <a:r>
              <a:rPr lang="en-US" sz="20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</a:t>
            </a:r>
            <a:r>
              <a:rPr lang="th-TH" sz="20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จัดทำข้อมูลหรือระบบข้อมูลที่จำเป็นเกี่ยวกับการดำเนินงานของคนในพื้นและกลุ่มเป้าหมายในการดำเนินงานของ</a:t>
            </a:r>
          </a:p>
          <a:p>
            <a:pPr marL="0" indent="0">
              <a:buNone/>
            </a:pPr>
            <a:r>
              <a:rPr lang="th-TH" sz="20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20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 ศูนย์พัฒนาคุณภาพชีวิตผู้สูงอายุในชุมชนตำบลหนองตาไก้ เห็นชอบหรือผ่านการอนุมัติจากการประชุมคณะกรรมการศูนย์</a:t>
            </a:r>
            <a:endParaRPr lang="en-US" sz="2000" dirty="0" smtClean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0" indent="0">
              <a:buNone/>
            </a:pPr>
            <a:r>
              <a:rPr lang="th-TH" sz="20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๔</a:t>
            </a:r>
            <a:r>
              <a:rPr lang="en-US" sz="20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</a:t>
            </a:r>
            <a:r>
              <a:rPr lang="th-TH" sz="20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จัดทำแผนงานการเงิน</a:t>
            </a:r>
            <a:r>
              <a:rPr lang="en-US" sz="20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/</a:t>
            </a:r>
            <a:r>
              <a:rPr lang="th-TH" sz="20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แผนงานควบคุมงบประมาณและแผนการดำเนินงานหรือปฏิทินการดำเนินงานประจำปี </a:t>
            </a:r>
            <a:r>
              <a:rPr lang="th-TH" sz="20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ที่</a:t>
            </a:r>
          </a:p>
          <a:p>
            <a:pPr marL="0" indent="0">
              <a:buNone/>
            </a:pPr>
            <a:r>
              <a:rPr lang="th-TH" sz="20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20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  คณะกรรมการ</a:t>
            </a:r>
            <a:r>
              <a:rPr lang="th-TH" sz="20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ศูนย์พัฒนาคุณภาพชีวิตผู้สูงอายุในชุมชนตำบลหนองตา</a:t>
            </a:r>
            <a:r>
              <a:rPr lang="th-TH" sz="20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ไก้</a:t>
            </a:r>
            <a:endParaRPr lang="en-US" sz="2000" dirty="0" smtClean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0" indent="0">
              <a:buNone/>
            </a:pPr>
            <a:r>
              <a:rPr lang="th-TH" sz="20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๕</a:t>
            </a:r>
            <a:r>
              <a:rPr lang="en-US" sz="20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</a:t>
            </a:r>
            <a:r>
              <a:rPr lang="th-TH" sz="20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ำหนดเวลาทำการหรือเวลาในการปฏิบัติงานของศูนย์พัฒนาคุณภาพชีวิตผู้สูงอายุในชุมชนตำบลหนองตาไก้และกำหนด</a:t>
            </a:r>
          </a:p>
          <a:p>
            <a:pPr marL="0" indent="0">
              <a:buNone/>
            </a:pPr>
            <a:r>
              <a:rPr lang="th-TH" sz="20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20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 หรือระบุตัวบุคคลผู้ปฏิบัติงานประจำศูนย์พัฒนาคุณภาพชีวิตผู้สูงอายุในชุมชนตำบลหนองตาไก้</a:t>
            </a:r>
            <a:endParaRPr lang="th-TH" sz="2000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0" indent="0">
              <a:buNone/>
            </a:pPr>
            <a:r>
              <a:rPr lang="th-TH" sz="20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๖</a:t>
            </a:r>
            <a:r>
              <a:rPr lang="en-US" sz="20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</a:t>
            </a:r>
            <a:r>
              <a:rPr lang="th-TH" sz="20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จัดทำบัญชีรายรับ รายจ่ายของศูนย์พัฒนาคุณภาพชีวิตผู้สูงอายุในชุมชนตำบลหนองตาไก้ ประจำเดือน ประจำไตมาส </a:t>
            </a:r>
            <a:endParaRPr lang="th-TH" sz="2000" dirty="0" smtClean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0" indent="0">
              <a:buNone/>
            </a:pPr>
            <a:r>
              <a:rPr lang="th-TH" sz="20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20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  และ</a:t>
            </a:r>
            <a:r>
              <a:rPr lang="th-TH" sz="20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ประจำปี</a:t>
            </a:r>
            <a:r>
              <a:rPr lang="th-TH" sz="20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งบประมาณ</a:t>
            </a:r>
            <a:endParaRPr lang="th-TH" sz="2000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0" indent="0">
              <a:buNone/>
            </a:pPr>
            <a:r>
              <a:rPr lang="th-TH" sz="20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20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๗</a:t>
            </a:r>
            <a:r>
              <a:rPr lang="en-US" sz="20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</a:t>
            </a:r>
            <a:r>
              <a:rPr lang="th-TH" sz="20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จัดทำสรุปผลการดำเนินงาน หรือรายงานผลการดำเนินงานของศูนย์พัฒนาคุณภาพชีวิตผู้สูงอายุในชุมชนตำบลหนองตาไก้ </a:t>
            </a:r>
            <a:endParaRPr lang="th-TH" sz="2000" dirty="0" smtClean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0" indent="0">
              <a:buNone/>
            </a:pPr>
            <a:r>
              <a:rPr lang="th-TH" sz="20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20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  อย่าง</a:t>
            </a:r>
            <a:r>
              <a:rPr lang="th-TH" sz="20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น้อยปีละ ๑ ครั้ง</a:t>
            </a:r>
            <a:endParaRPr lang="en-US" sz="2000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0" indent="0">
              <a:buNone/>
            </a:pPr>
            <a:r>
              <a:rPr lang="th-TH" sz="20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	              </a:t>
            </a:r>
          </a:p>
        </p:txBody>
      </p:sp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th-TH" sz="36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อำนาจหน้าที่ของคณะกรรมการศูนย์พัฒนาคุณภาพชีวิตผู้สูงอายุ</a:t>
            </a:r>
            <a:endParaRPr lang="th-TH" sz="3600" b="1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598911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755576" y="1196752"/>
            <a:ext cx="7772400" cy="2160240"/>
          </a:xfrm>
        </p:spPr>
        <p:txBody>
          <a:bodyPr/>
          <a:lstStyle/>
          <a:p>
            <a:r>
              <a:rPr lang="th-TH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คณะกรรมการศูนย์ </a:t>
            </a:r>
            <a:r>
              <a:rPr lang="en-US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LTC </a:t>
            </a:r>
            <a:r>
              <a:rPr lang="th-TH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เปิดบัญชีเงินฝากและกำหนดผู้ที่มีอำนาจหน้าที่ในการเบิกจ่ายเงิน</a:t>
            </a:r>
            <a:endParaRPr lang="th-TH" b="1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363908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683568" y="1916832"/>
            <a:ext cx="8208912" cy="45365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h-TH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๑</a:t>
            </a:r>
            <a:r>
              <a:rPr lang="en-US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</a:t>
            </a:r>
            <a:r>
              <a:rPr lang="th-TH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เชิญประชุมคณะกรรมการแจ้งให้ทราบและชักซ้อมแนวทางการปฏิบัติ</a:t>
            </a:r>
          </a:p>
          <a:p>
            <a:pPr marL="0" indent="0">
              <a:buNone/>
            </a:pPr>
            <a:r>
              <a:rPr lang="th-TH" sz="32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  ตามหน้าที่</a:t>
            </a:r>
          </a:p>
          <a:p>
            <a:pPr marL="0" indent="0">
              <a:buNone/>
            </a:pPr>
            <a:r>
              <a:rPr lang="th-TH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๒</a:t>
            </a:r>
            <a:r>
              <a:rPr lang="en-US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</a:t>
            </a:r>
            <a:r>
              <a:rPr lang="th-TH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ให้ </a:t>
            </a:r>
            <a:r>
              <a:rPr lang="en-US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Care Manager </a:t>
            </a:r>
            <a:r>
              <a:rPr lang="th-TH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นำเสนอ </a:t>
            </a:r>
            <a:r>
              <a:rPr lang="en-US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Care Plan </a:t>
            </a:r>
            <a:r>
              <a:rPr lang="th-TH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รายบุคคลเพื่อพิจารณาและ</a:t>
            </a:r>
          </a:p>
          <a:p>
            <a:pPr marL="0" indent="0">
              <a:buNone/>
            </a:pPr>
            <a:r>
              <a:rPr lang="th-TH" sz="32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 อนุมัติแผน</a:t>
            </a:r>
          </a:p>
          <a:p>
            <a:pPr marL="0" indent="0">
              <a:buNone/>
            </a:pPr>
            <a:r>
              <a:rPr lang="th-TH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๓</a:t>
            </a:r>
            <a:r>
              <a:rPr lang="en-US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</a:t>
            </a:r>
            <a:r>
              <a:rPr lang="th-TH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กำหนด</a:t>
            </a:r>
            <a:r>
              <a:rPr lang="en-US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/</a:t>
            </a:r>
            <a:r>
              <a:rPr lang="th-TH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เห็นชอบที่มาของค่าตอบแทนในการปฏิบัติงานของ </a:t>
            </a:r>
            <a:r>
              <a:rPr lang="en-US" sz="32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Care </a:t>
            </a:r>
            <a:endParaRPr lang="en-US" sz="3200" dirty="0" smtClean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0" indent="0">
              <a:buNone/>
            </a:pPr>
            <a:r>
              <a:rPr lang="en-US" sz="32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en-US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 Manager </a:t>
            </a:r>
            <a:r>
              <a:rPr lang="th-TH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(</a:t>
            </a:r>
            <a:r>
              <a:rPr lang="en-US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CM</a:t>
            </a:r>
            <a:r>
              <a:rPr lang="th-TH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) และ </a:t>
            </a:r>
            <a:r>
              <a:rPr lang="en-US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Care Giver </a:t>
            </a:r>
            <a:r>
              <a:rPr lang="th-TH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(</a:t>
            </a:r>
            <a:r>
              <a:rPr lang="en-US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CG</a:t>
            </a:r>
            <a:r>
              <a:rPr lang="th-TH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)</a:t>
            </a:r>
            <a:endParaRPr lang="th-TH" sz="3200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/>
          </a:bodyPr>
          <a:lstStyle/>
          <a:p>
            <a:r>
              <a:rPr lang="th-TH" sz="4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เมื่อคณะอนุกรรมการ </a:t>
            </a:r>
            <a:r>
              <a:rPr lang="en-US" sz="4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LTC </a:t>
            </a:r>
            <a:r>
              <a:rPr lang="th-TH" sz="4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ได้รับโอนงบประมาณ</a:t>
            </a:r>
            <a:endParaRPr lang="th-TH" sz="4000" b="1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417574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h-TH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๑</a:t>
            </a:r>
            <a:r>
              <a:rPr lang="en-US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Care Plan </a:t>
            </a:r>
            <a:r>
              <a:rPr lang="th-TH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ที่นำเสนอโดย </a:t>
            </a:r>
            <a:r>
              <a:rPr lang="en-US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CM </a:t>
            </a:r>
            <a:r>
              <a:rPr lang="th-TH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ควรจะมีหนังสือจากศูนย์พัฒนาคุณภาพชีวิต</a:t>
            </a:r>
          </a:p>
          <a:p>
            <a:pPr marL="0" indent="0">
              <a:buNone/>
            </a:pPr>
            <a:r>
              <a:rPr lang="th-TH" sz="32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ผู้สูงอายุ หรือจากหน่วยบริการที่เข้าร่วมโครงการ</a:t>
            </a:r>
          </a:p>
          <a:p>
            <a:pPr marL="0" indent="0">
              <a:buNone/>
            </a:pPr>
            <a:r>
              <a:rPr lang="th-TH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๒</a:t>
            </a:r>
            <a:r>
              <a:rPr lang="en-US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</a:t>
            </a:r>
            <a:r>
              <a:rPr lang="th-TH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เมื่อมีการเสนอ </a:t>
            </a:r>
            <a:r>
              <a:rPr lang="en-US" sz="32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Care Plan </a:t>
            </a:r>
            <a:r>
              <a:rPr lang="th-TH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จาก </a:t>
            </a:r>
            <a:r>
              <a:rPr lang="en-US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CM </a:t>
            </a:r>
            <a:r>
              <a:rPr lang="th-TH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ควรมีการเชิญประชุม</a:t>
            </a:r>
          </a:p>
          <a:p>
            <a:pPr marL="0" indent="0">
              <a:buNone/>
            </a:pPr>
            <a:r>
              <a:rPr lang="th-TH" sz="32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 คณะอนุกรรมการอนุกรรมการ </a:t>
            </a:r>
            <a:r>
              <a:rPr lang="en-US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LTC </a:t>
            </a:r>
            <a:r>
              <a:rPr lang="th-TH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เพื่อพิจารณาอนุมัติโดยไม่ช้า</a:t>
            </a:r>
          </a:p>
          <a:p>
            <a:pPr marL="0" indent="0">
              <a:buNone/>
            </a:pPr>
            <a:r>
              <a:rPr lang="th-TH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๓</a:t>
            </a:r>
            <a:r>
              <a:rPr lang="en-US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</a:t>
            </a:r>
            <a:r>
              <a:rPr lang="th-TH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ไม่ควรรอ </a:t>
            </a:r>
            <a:r>
              <a:rPr lang="en-US" sz="32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Care </a:t>
            </a:r>
            <a:r>
              <a:rPr lang="en-US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Plan </a:t>
            </a:r>
            <a:r>
              <a:rPr lang="th-TH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ให้ครบทุกคนแล้วจึงจะดำเนินการจัดการประชุม  </a:t>
            </a:r>
          </a:p>
          <a:p>
            <a:pPr marL="0" indent="0">
              <a:buNone/>
            </a:pPr>
            <a:r>
              <a:rPr lang="th-TH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  คณะอนุกรรมการ </a:t>
            </a:r>
            <a:r>
              <a:rPr lang="en-US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LTC </a:t>
            </a:r>
            <a:r>
              <a:rPr lang="th-TH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เพราะสิทธิ์ในการได้รับค่าตอบแทนของ </a:t>
            </a:r>
            <a:r>
              <a:rPr lang="en-US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Cg </a:t>
            </a:r>
            <a:endParaRPr lang="th-TH" sz="3200" dirty="0" smtClean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ข้อแนะนำ</a:t>
            </a:r>
            <a:r>
              <a:rPr lang="en-US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/</a:t>
            </a:r>
            <a:r>
              <a:rPr lang="th-TH" dirty="0" err="1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สังเกตุ</a:t>
            </a:r>
            <a:endParaRPr lang="th-TH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762953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70912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th-TH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๑</a:t>
            </a:r>
            <a:r>
              <a:rPr lang="en-US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</a:t>
            </a:r>
            <a:r>
              <a:rPr lang="th-TH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เข้าบัญชีศูนย์ฯ หรือหน่วยบริการ</a:t>
            </a:r>
          </a:p>
          <a:p>
            <a:pPr marL="0" indent="0">
              <a:buNone/>
            </a:pPr>
            <a:r>
              <a:rPr lang="th-TH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๒</a:t>
            </a:r>
            <a:r>
              <a:rPr lang="en-US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</a:t>
            </a:r>
            <a:r>
              <a:rPr lang="th-TH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ใช้วิธีเบิกจ่ายตามข้อตกลงตามประกาศกองทุนหลักประกันสุขภาพแห่งชาติ</a:t>
            </a:r>
          </a:p>
          <a:p>
            <a:pPr marL="0" indent="0">
              <a:buNone/>
            </a:pPr>
            <a:r>
              <a:rPr lang="th-TH" sz="28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 </a:t>
            </a:r>
            <a:r>
              <a:rPr lang="en-US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- </a:t>
            </a:r>
            <a:r>
              <a:rPr lang="th-TH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การจ่ายตามข้อตกลง</a:t>
            </a:r>
          </a:p>
          <a:p>
            <a:pPr marL="0" indent="0">
              <a:buNone/>
            </a:pPr>
            <a:r>
              <a:rPr lang="th-TH" sz="28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 </a:t>
            </a:r>
            <a:r>
              <a:rPr lang="en-US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- </a:t>
            </a:r>
            <a:r>
              <a:rPr lang="th-TH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การจ่ายตามกิจกรรม</a:t>
            </a:r>
          </a:p>
          <a:p>
            <a:pPr marL="0" indent="0">
              <a:buNone/>
            </a:pPr>
            <a:r>
              <a:rPr lang="th-TH" sz="28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 </a:t>
            </a:r>
            <a:r>
              <a:rPr lang="en-US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- </a:t>
            </a:r>
            <a:r>
              <a:rPr lang="th-TH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การจ่ายตามใบยืม</a:t>
            </a:r>
          </a:p>
          <a:p>
            <a:pPr marL="0" indent="0">
              <a:buNone/>
            </a:pPr>
            <a:r>
              <a:rPr lang="th-TH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๓</a:t>
            </a:r>
            <a:r>
              <a:rPr lang="en-US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</a:t>
            </a:r>
            <a:r>
              <a:rPr lang="th-TH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ควรประกอบด้วยเอกสาร เช่น 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  -</a:t>
            </a:r>
            <a:r>
              <a:rPr lang="th-TH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บันทึกข้อตกลงระหว่าง </a:t>
            </a:r>
            <a:r>
              <a:rPr lang="en-US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LTC </a:t>
            </a:r>
            <a:r>
              <a:rPr lang="th-TH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กับ ศูนย์พัฒนาคุณภาพชีวิตผู้สูงอายุฯ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  - </a:t>
            </a:r>
            <a:r>
              <a:rPr lang="th-TH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มติที่ประชุม</a:t>
            </a:r>
            <a:r>
              <a:rPr lang="en-US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/</a:t>
            </a:r>
            <a:r>
              <a:rPr lang="th-TH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ประชุมการ</a:t>
            </a:r>
            <a:r>
              <a:rPr lang="th-TH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ประชุมที่อนุมัติ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  - Care Plan</a:t>
            </a:r>
            <a:r>
              <a:rPr lang="th-TH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ที่ผ่านมติที่ประชุม</a:t>
            </a:r>
          </a:p>
          <a:p>
            <a:pPr marL="0" indent="0">
              <a:buNone/>
            </a:pPr>
            <a:r>
              <a:rPr lang="th-TH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๔</a:t>
            </a:r>
            <a:r>
              <a:rPr lang="en-US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</a:t>
            </a:r>
            <a:r>
              <a:rPr lang="th-TH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เก็บหลักฐานการโอน</a:t>
            </a:r>
            <a:r>
              <a:rPr lang="en-US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/</a:t>
            </a:r>
            <a:r>
              <a:rPr lang="th-TH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ใบสำคัญรับเงินเพื่อการตรวจสอบ</a:t>
            </a:r>
          </a:p>
          <a:p>
            <a:pPr marL="0" indent="0">
              <a:buNone/>
            </a:pPr>
            <a:r>
              <a:rPr lang="th-TH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๕</a:t>
            </a:r>
            <a:r>
              <a:rPr lang="en-US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</a:t>
            </a:r>
            <a:r>
              <a:rPr lang="th-TH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รายงานการเบิกจ่ายงบประมาณให้กองทุนฯทราบ</a:t>
            </a:r>
          </a:p>
          <a:p>
            <a:pPr marL="0" indent="0">
              <a:buNone/>
            </a:pPr>
            <a:endParaRPr lang="th-TH" dirty="0" smtClean="0"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0" indent="0">
              <a:buNone/>
            </a:pPr>
            <a:endParaRPr lang="th-TH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h-TH" sz="4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การเบิกจ่ายเงินจากบัญชี </a:t>
            </a:r>
            <a:r>
              <a:rPr lang="en-US" sz="4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LTC</a:t>
            </a:r>
            <a:endParaRPr lang="th-TH" sz="4000" b="1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4061491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457200" y="2060848"/>
            <a:ext cx="8435280" cy="44644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h-TH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๑</a:t>
            </a:r>
            <a:r>
              <a:rPr lang="en-US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</a:t>
            </a:r>
            <a:r>
              <a:rPr lang="th-TH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ประชุมคณะกรรมการเพื่อรับทราบ </a:t>
            </a:r>
            <a:r>
              <a:rPr lang="en-US" sz="28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Care Plan</a:t>
            </a:r>
            <a:r>
              <a:rPr lang="th-TH" sz="28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และรายงานการเงินการคลัง</a:t>
            </a:r>
          </a:p>
          <a:p>
            <a:pPr marL="0" indent="0">
              <a:buNone/>
            </a:pPr>
            <a:r>
              <a:rPr lang="th-TH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๒</a:t>
            </a:r>
            <a:r>
              <a:rPr lang="en-US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CM </a:t>
            </a:r>
            <a:r>
              <a:rPr lang="th-TH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ควบคุมและกำกับการปฏิบัติงานของ </a:t>
            </a:r>
            <a:r>
              <a:rPr lang="en-US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Cg </a:t>
            </a:r>
            <a:r>
              <a:rPr lang="th-TH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ในการดำเนินงานตาม </a:t>
            </a:r>
            <a:r>
              <a:rPr lang="en-US" sz="28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Care Plan</a:t>
            </a:r>
            <a:r>
              <a:rPr lang="th-TH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</a:p>
          <a:p>
            <a:pPr marL="0" indent="0">
              <a:buNone/>
            </a:pPr>
            <a:r>
              <a:rPr lang="th-TH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๓</a:t>
            </a:r>
            <a:r>
              <a:rPr lang="en-US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CM </a:t>
            </a:r>
            <a:r>
              <a:rPr lang="th-TH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ตรวจบันทึกการปฏิบัติงานของ </a:t>
            </a:r>
            <a:r>
              <a:rPr lang="en-US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Cg </a:t>
            </a:r>
            <a:r>
              <a:rPr lang="th-TH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และสรุปผลการปฏิบัติงานรวมทั้งค่าตอบแทนเป็นรายเดือน</a:t>
            </a:r>
          </a:p>
          <a:p>
            <a:pPr marL="0" indent="0">
              <a:buNone/>
            </a:pPr>
            <a:r>
              <a:rPr lang="th-TH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๔</a:t>
            </a:r>
            <a:r>
              <a:rPr lang="en-US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</a:t>
            </a:r>
            <a:r>
              <a:rPr lang="th-TH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ทุกสิ้นเดือน ขออนุมัติเบิกจ่ายค่าตอบแทนกับประธานศูนย์ฯและหัวหน้าหน่วยบริการ</a:t>
            </a:r>
          </a:p>
          <a:p>
            <a:pPr marL="0" indent="0">
              <a:buNone/>
            </a:pPr>
            <a:r>
              <a:rPr lang="th-TH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๕</a:t>
            </a:r>
            <a:r>
              <a:rPr lang="en-US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</a:t>
            </a:r>
            <a:r>
              <a:rPr lang="th-TH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เก็บหลักฐานการเบิกจ่ายเงิน</a:t>
            </a:r>
            <a:r>
              <a:rPr lang="en-US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/</a:t>
            </a:r>
            <a:r>
              <a:rPr lang="th-TH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ใบสำคัญรับเงินรอการตรวจสอบจากเจ้าหน้าที่ที่เกี่ยวข้อง</a:t>
            </a:r>
          </a:p>
          <a:p>
            <a:pPr marL="0" indent="0">
              <a:buNone/>
            </a:pPr>
            <a:r>
              <a:rPr lang="th-TH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๖</a:t>
            </a:r>
            <a:r>
              <a:rPr lang="en-US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</a:t>
            </a:r>
            <a:r>
              <a:rPr lang="th-TH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รายงานผลการดำเนินงานและการเงินการคลังให้ คณะอนุกรรมการ </a:t>
            </a:r>
            <a:r>
              <a:rPr lang="en-US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LTC </a:t>
            </a:r>
            <a:r>
              <a:rPr lang="th-TH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ทราบ</a:t>
            </a:r>
            <a:endParaRPr lang="th-TH" sz="2800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008112"/>
          </a:xfrm>
        </p:spPr>
        <p:txBody>
          <a:bodyPr>
            <a:normAutofit/>
          </a:bodyPr>
          <a:lstStyle/>
          <a:p>
            <a:r>
              <a:rPr lang="th-TH" sz="4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การดำเนินงานของศูนย์หรือหน่วยบริการ</a:t>
            </a:r>
            <a:endParaRPr lang="th-TH" sz="4000" b="1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72052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457200" y="2132856"/>
            <a:ext cx="8435280" cy="42484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h-TH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๑</a:t>
            </a:r>
            <a:r>
              <a:rPr lang="en-US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</a:t>
            </a:r>
            <a:r>
              <a:rPr lang="th-TH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บันทึกข้อตกลงจาก </a:t>
            </a:r>
            <a:r>
              <a:rPr lang="en-US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CM </a:t>
            </a:r>
            <a:r>
              <a:rPr lang="th-TH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ขออนุมัติเบิกกับประธานศูนย์ฯ</a:t>
            </a:r>
          </a:p>
          <a:p>
            <a:pPr marL="0" indent="0">
              <a:buNone/>
            </a:pPr>
            <a:r>
              <a:rPr lang="th-TH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๒</a:t>
            </a:r>
            <a:r>
              <a:rPr lang="en-US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</a:t>
            </a:r>
            <a:r>
              <a:rPr lang="th-TH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บันทึกการปฏิบัติงานของ </a:t>
            </a:r>
            <a:r>
              <a:rPr lang="en-US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Cg</a:t>
            </a:r>
          </a:p>
          <a:p>
            <a:pPr marL="0" indent="0">
              <a:buNone/>
            </a:pPr>
            <a:r>
              <a:rPr lang="th-TH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๓</a:t>
            </a:r>
            <a:r>
              <a:rPr lang="en-US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</a:t>
            </a:r>
            <a:r>
              <a:rPr lang="th-TH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สรุปค่าตอบแทนที่ได้รับ</a:t>
            </a:r>
          </a:p>
          <a:p>
            <a:pPr marL="0" indent="0">
              <a:buNone/>
            </a:pPr>
            <a:r>
              <a:rPr lang="th-TH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๔</a:t>
            </a:r>
            <a:r>
              <a:rPr lang="en-US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</a:t>
            </a:r>
            <a:r>
              <a:rPr lang="th-TH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เอกสารอื่นๆ เช่น สำเนาบัตรประชาชน หรือทะเบียนบ้าน</a:t>
            </a:r>
          </a:p>
          <a:p>
            <a:pPr marL="0" indent="0">
              <a:buNone/>
            </a:pPr>
            <a:r>
              <a:rPr lang="th-TH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๕</a:t>
            </a:r>
            <a:r>
              <a:rPr lang="en-US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</a:t>
            </a:r>
            <a:r>
              <a:rPr lang="th-TH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ใบสำคัญรับการรับเงินเพื่อตรวจสอบ</a:t>
            </a:r>
          </a:p>
          <a:p>
            <a:pPr marL="0" indent="0">
              <a:buNone/>
            </a:pPr>
            <a:r>
              <a:rPr lang="th-TH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๖</a:t>
            </a:r>
            <a:r>
              <a:rPr lang="en-US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</a:t>
            </a:r>
            <a:r>
              <a:rPr lang="th-TH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เมื่อได้รับการอนุมัติ กรรมการที่ได้รับมอบหมายเบิกเงินจากธนาคารให้กับ </a:t>
            </a:r>
            <a:r>
              <a:rPr lang="en-US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Cg</a:t>
            </a:r>
          </a:p>
          <a:p>
            <a:pPr marL="0" indent="0">
              <a:buNone/>
            </a:pPr>
            <a:r>
              <a:rPr lang="th-TH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๗</a:t>
            </a:r>
            <a:r>
              <a:rPr lang="en-US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</a:t>
            </a:r>
            <a:r>
              <a:rPr lang="th-TH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ให้ใช้วิธีการเบิกจ่ายเงินตามระเบียบกองทุน หรือจ่ายตามกิจกรรม (ที่ดำเนินงาน</a:t>
            </a:r>
          </a:p>
          <a:p>
            <a:pPr marL="0" indent="0">
              <a:buNone/>
            </a:pPr>
            <a:r>
              <a:rPr lang="th-TH" sz="28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 เสร็จแล้ว)</a:t>
            </a:r>
            <a:endParaRPr lang="th-TH" sz="2800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008112"/>
          </a:xfrm>
        </p:spPr>
        <p:txBody>
          <a:bodyPr>
            <a:normAutofit/>
          </a:bodyPr>
          <a:lstStyle/>
          <a:p>
            <a:r>
              <a:rPr lang="th-TH" sz="4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การเบิกจ่ายเงินจากบัญชีศูนย์</a:t>
            </a:r>
            <a:r>
              <a:rPr lang="en-US" sz="4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/</a:t>
            </a:r>
            <a:r>
              <a:rPr lang="th-TH" sz="4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หน่วยบริการ</a:t>
            </a:r>
            <a:endParaRPr lang="th-TH" sz="4000" b="1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145071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514116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th-TH" sz="18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         </a:t>
            </a:r>
            <a:r>
              <a:rPr lang="th-TH" sz="1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๑</a:t>
            </a:r>
            <a:r>
              <a:rPr lang="en-US" sz="18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</a:t>
            </a:r>
            <a:r>
              <a:rPr lang="th-TH" sz="18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นาย</a:t>
            </a:r>
            <a:r>
              <a:rPr lang="th-TH" sz="1800" dirty="0" err="1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บรรพจน์</a:t>
            </a:r>
            <a:r>
              <a:rPr lang="th-TH" sz="18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ประเสริฐสังข์    ตำแหน่ง รองนายกองค์การบริหารตำบล                   ประธานอนุกรรมการ</a:t>
            </a:r>
            <a:endParaRPr lang="en-US" sz="1800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0" indent="0">
              <a:buNone/>
            </a:pPr>
            <a:r>
              <a:rPr lang="th-TH" sz="18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        ๒</a:t>
            </a:r>
            <a:r>
              <a:rPr lang="en-US" sz="18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</a:t>
            </a:r>
            <a:r>
              <a:rPr lang="th-TH" sz="18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นายนวรัตน์  กระภูชัย           ตำแหน่ง ผู้ทรงคุณวุฒิ                                                อนุกรรมการ</a:t>
            </a:r>
            <a:endParaRPr lang="en-US" sz="1800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0" indent="0">
              <a:buNone/>
            </a:pPr>
            <a:r>
              <a:rPr lang="th-TH" sz="18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        ๓</a:t>
            </a:r>
            <a:r>
              <a:rPr lang="en-US" sz="18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</a:t>
            </a:r>
            <a:r>
              <a:rPr lang="th-TH" sz="18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นายสายันต์  </a:t>
            </a:r>
            <a:r>
              <a:rPr lang="th-TH" sz="1800" dirty="0" err="1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มลาวาสน์</a:t>
            </a:r>
            <a:r>
              <a:rPr lang="th-TH" sz="18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        ตำแหน่ง กำนันตำบลหนองตาไก้                                    อนุกรรมการ</a:t>
            </a:r>
            <a:endParaRPr lang="en-US" sz="1800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0" indent="0">
              <a:buNone/>
            </a:pPr>
            <a:r>
              <a:rPr lang="th-TH" sz="18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        ๔</a:t>
            </a:r>
            <a:r>
              <a:rPr lang="en-US" sz="18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</a:t>
            </a:r>
            <a:r>
              <a:rPr lang="th-TH" sz="18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นางพิมพ์อัปสร </a:t>
            </a:r>
            <a:r>
              <a:rPr lang="th-TH" sz="1800" dirty="0" err="1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โอษะ</a:t>
            </a:r>
            <a:r>
              <a:rPr lang="th-TH" sz="18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คลัง       ตำแหน่ง พยาบาลวิชาชีพฯ                                           อนุกรรมการ</a:t>
            </a:r>
            <a:endParaRPr lang="en-US" sz="1800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0" indent="0">
              <a:buNone/>
            </a:pPr>
            <a:r>
              <a:rPr lang="th-TH" sz="1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       </a:t>
            </a:r>
            <a:r>
              <a:rPr lang="th-TH" sz="18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๕</a:t>
            </a:r>
            <a:r>
              <a:rPr lang="en-US" sz="18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</a:t>
            </a:r>
            <a:r>
              <a:rPr lang="th-TH" sz="18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นางสมพิศ    เกณฑ์สาคู         ตำแหน่ง ผู้ช่วยสาธารณสุขฯ                                         </a:t>
            </a:r>
            <a:r>
              <a:rPr lang="th-TH" sz="1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อนุกรรมการ</a:t>
            </a:r>
            <a:endParaRPr lang="en-US" sz="1800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0" indent="0">
              <a:buNone/>
            </a:pPr>
            <a:r>
              <a:rPr lang="th-TH" sz="18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        ๖</a:t>
            </a:r>
            <a:r>
              <a:rPr lang="en-US" sz="18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</a:t>
            </a:r>
            <a:r>
              <a:rPr lang="th-TH" sz="18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นายสัมฤทธิ์  ศรีประทุม         ตำแหน่ง </a:t>
            </a:r>
            <a:r>
              <a:rPr lang="th-TH" sz="1800" dirty="0" err="1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ผอ</a:t>
            </a:r>
            <a:r>
              <a:rPr lang="en-US" sz="18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</a:t>
            </a:r>
            <a:r>
              <a:rPr lang="th-TH" sz="18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รพ</a:t>
            </a:r>
            <a:r>
              <a:rPr lang="en-US" sz="18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</a:t>
            </a:r>
            <a:r>
              <a:rPr lang="th-TH" sz="18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สต</a:t>
            </a:r>
            <a:r>
              <a:rPr lang="en-US" sz="18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</a:t>
            </a:r>
            <a:r>
              <a:rPr lang="th-TH" sz="18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หนองตาไก้                                     อนุกรรมการ</a:t>
            </a:r>
            <a:endParaRPr lang="en-US" sz="1800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0" indent="0">
              <a:buNone/>
            </a:pPr>
            <a:r>
              <a:rPr lang="th-TH" sz="18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        ๗</a:t>
            </a:r>
            <a:r>
              <a:rPr lang="en-US" sz="18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</a:t>
            </a:r>
            <a:r>
              <a:rPr lang="th-TH" sz="18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นางเตือนใจ  ศรีประทุม         ตำแหน่ง พยาบาลวิชาชีพฯ                                           อนุกรรมการ</a:t>
            </a:r>
            <a:endParaRPr lang="en-US" sz="1800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0" indent="0">
              <a:buNone/>
            </a:pPr>
            <a:r>
              <a:rPr lang="th-TH" sz="18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        ๘</a:t>
            </a:r>
            <a:r>
              <a:rPr lang="en-US" sz="18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</a:t>
            </a:r>
            <a:r>
              <a:rPr lang="th-TH" sz="18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นางบัวผัน  ต้านศัตรู             ตำแหน่ง อาสาสมัครสาธารณสุขประจำหมู่บ้าน (</a:t>
            </a:r>
            <a:r>
              <a:rPr lang="th-TH" sz="1800" dirty="0" err="1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อสม</a:t>
            </a:r>
            <a:r>
              <a:rPr lang="en-US" sz="18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</a:t>
            </a:r>
            <a:r>
              <a:rPr lang="th-TH" sz="18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)          อนุกรรมการ</a:t>
            </a:r>
            <a:endParaRPr lang="en-US" sz="1800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0" indent="0">
              <a:buNone/>
            </a:pPr>
            <a:r>
              <a:rPr lang="th-TH" sz="18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        ๙</a:t>
            </a:r>
            <a:r>
              <a:rPr lang="en-US" sz="18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</a:t>
            </a:r>
            <a:r>
              <a:rPr lang="th-TH" sz="18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นายแปลง  โนนทะนำ            ตำแหน่ง ประธานชมรมผู้สูงอายุตำบลหนองตาไก้                อนุกรรมการ</a:t>
            </a:r>
            <a:endParaRPr lang="en-US" sz="1800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0" indent="0">
              <a:buNone/>
            </a:pPr>
            <a:r>
              <a:rPr lang="th-TH" sz="18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       ๑</a:t>
            </a:r>
            <a:r>
              <a:rPr lang="en-US" sz="18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o. </a:t>
            </a:r>
            <a:r>
              <a:rPr lang="th-TH" sz="18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นายอำนวย  กมลเขต           ตำแหน่ง ประธาน (</a:t>
            </a:r>
            <a:r>
              <a:rPr lang="th-TH" sz="1800" dirty="0" err="1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อสม</a:t>
            </a:r>
            <a:r>
              <a:rPr lang="en-US" sz="18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</a:t>
            </a:r>
            <a:r>
              <a:rPr lang="th-TH" sz="18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) ตำบลหนองตาไก้                        อนุกรรมการ</a:t>
            </a:r>
            <a:endParaRPr lang="en-US" sz="1800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0" indent="0">
              <a:buNone/>
            </a:pPr>
            <a:r>
              <a:rPr lang="th-TH" sz="18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       ๑๑</a:t>
            </a:r>
            <a:r>
              <a:rPr lang="en-US" sz="18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</a:t>
            </a:r>
            <a:r>
              <a:rPr lang="th-TH" sz="18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นาง</a:t>
            </a:r>
            <a:r>
              <a:rPr lang="th-TH" sz="1800" dirty="0" err="1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ศุภ</a:t>
            </a:r>
            <a:r>
              <a:rPr lang="th-TH" sz="18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ลักษณ์  สิงเกื้อ          ตำแหน่ง หัวหน้าส่วนสวัสดิการสังคม                                อนุกรรมการ</a:t>
            </a:r>
            <a:endParaRPr lang="en-US" sz="1800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0" indent="0">
              <a:buNone/>
            </a:pPr>
            <a:r>
              <a:rPr lang="en-US" sz="18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       </a:t>
            </a:r>
            <a:r>
              <a:rPr lang="th-TH" sz="18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๑๒</a:t>
            </a:r>
            <a:r>
              <a:rPr lang="en-US" sz="18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</a:t>
            </a:r>
            <a:r>
              <a:rPr lang="th-TH" sz="18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นางสาวรพีพร  </a:t>
            </a:r>
            <a:r>
              <a:rPr lang="th-TH" sz="1800" dirty="0" err="1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ฤทธินันท์</a:t>
            </a:r>
            <a:r>
              <a:rPr lang="th-TH" sz="18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    ตำแหน่ง ผู้ช่วยเจ้าหน้าที่ธุรการ                                       อนุกรรมการ</a:t>
            </a:r>
            <a:endParaRPr lang="en-US" sz="1800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0" indent="0">
              <a:buNone/>
            </a:pPr>
            <a:r>
              <a:rPr lang="th-TH" sz="18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       ๑๓</a:t>
            </a:r>
            <a:r>
              <a:rPr lang="en-US" sz="18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</a:t>
            </a:r>
            <a:r>
              <a:rPr lang="th-TH" sz="18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นายเกณฑ์กมล  ประชาโรจน์  ตำแหน่ง ผู้ช่วยเจ้าพนักงานสาธารณสุข                             อนุกรรมการ</a:t>
            </a:r>
            <a:endParaRPr lang="en-US" sz="1800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0" indent="0">
              <a:buNone/>
            </a:pPr>
            <a:r>
              <a:rPr lang="th-TH" sz="18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       ๑๔</a:t>
            </a:r>
            <a:r>
              <a:rPr lang="en-US" sz="18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</a:t>
            </a:r>
            <a:r>
              <a:rPr lang="th-TH" sz="18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นางพัชริ</a:t>
            </a:r>
            <a:r>
              <a:rPr lang="th-TH" sz="1800" dirty="0" err="1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นทร์</a:t>
            </a:r>
            <a:r>
              <a:rPr lang="th-TH" sz="18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</a:t>
            </a:r>
            <a:r>
              <a:rPr lang="th-TH" sz="1800" dirty="0" err="1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มลาไสย์</a:t>
            </a:r>
            <a:r>
              <a:rPr lang="th-TH" sz="18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       ตำแหน่ง รองปลัดองค์การบริหารส่วนตำบล                        อนุกรรมการ</a:t>
            </a:r>
            <a:endParaRPr lang="en-US" sz="1800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0" indent="0">
              <a:buNone/>
            </a:pPr>
            <a:r>
              <a:rPr lang="th-TH" sz="18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       ๑๕</a:t>
            </a:r>
            <a:r>
              <a:rPr lang="en-US" sz="18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</a:t>
            </a:r>
            <a:r>
              <a:rPr lang="th-TH" sz="18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จ่าเอก</a:t>
            </a:r>
            <a:r>
              <a:rPr lang="th-TH" sz="1800" dirty="0" err="1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สุร</a:t>
            </a:r>
            <a:r>
              <a:rPr lang="th-TH" sz="18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ศักดิ์  แก้วธานี        ตำแหน่ง ปลัดองค์การบริหารส่วนตำบล             อนุกรรมการและเลขานุการ</a:t>
            </a:r>
            <a:endParaRPr lang="en-US" sz="1800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0" indent="0">
              <a:buNone/>
            </a:pPr>
            <a:r>
              <a:rPr lang="th-TH" sz="18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       </a:t>
            </a:r>
            <a:endParaRPr lang="en-US" sz="1800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0" indent="0">
              <a:buNone/>
            </a:pPr>
            <a:endParaRPr lang="th-TH" sz="1800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h-TH" sz="4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คณะอนุกรรมการ </a:t>
            </a:r>
            <a:r>
              <a:rPr lang="en-US" sz="4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LTC </a:t>
            </a:r>
            <a:r>
              <a:rPr lang="th-TH" sz="4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ตำบลหนองตาไก้</a:t>
            </a:r>
            <a:endParaRPr lang="th-TH" sz="4000" b="1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290462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th-TH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๑</a:t>
            </a:r>
            <a:r>
              <a:rPr lang="en-US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</a:t>
            </a:r>
            <a:r>
              <a:rPr lang="th-TH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จัดประชุมคณะกรรมการล่าช้า เพื่อพิจารณาและอนุมัติ </a:t>
            </a:r>
            <a:r>
              <a:rPr lang="en-US" sz="32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Care </a:t>
            </a:r>
            <a:r>
              <a:rPr lang="en-US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Plan</a:t>
            </a:r>
            <a:endParaRPr lang="th-TH" sz="3200" dirty="0" smtClean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0" indent="0">
              <a:buNone/>
            </a:pPr>
            <a:r>
              <a:rPr lang="th-TH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๒</a:t>
            </a:r>
            <a:r>
              <a:rPr lang="en-US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</a:t>
            </a:r>
            <a:r>
              <a:rPr lang="th-TH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เสนอ </a:t>
            </a:r>
            <a:r>
              <a:rPr lang="en-US" sz="32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Care </a:t>
            </a:r>
            <a:r>
              <a:rPr lang="en-US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Plan</a:t>
            </a:r>
            <a:r>
              <a:rPr lang="th-TH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ไม่พร้อมกัน</a:t>
            </a:r>
          </a:p>
          <a:p>
            <a:pPr marL="0" indent="0">
              <a:buNone/>
            </a:pPr>
            <a:r>
              <a:rPr lang="th-TH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๓</a:t>
            </a:r>
            <a:r>
              <a:rPr lang="en-US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</a:t>
            </a:r>
            <a:r>
              <a:rPr lang="th-TH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ไม่เข้าใจเรื่องของการเบิกจ่ายงบประมาณในการดูแลผู้สูงอายุ</a:t>
            </a:r>
            <a:endParaRPr lang="th-TH" sz="3200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th-TH" sz="4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ข้อ</a:t>
            </a:r>
            <a:r>
              <a:rPr lang="th-TH" sz="4000" b="1" dirty="0" err="1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สังเกตุ</a:t>
            </a:r>
            <a:r>
              <a:rPr lang="th-TH" sz="4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ที่ได้รับและแลกเปลี่ยนจากหน่วยงานอื่น</a:t>
            </a:r>
            <a:endParaRPr lang="th-TH" sz="4000" b="1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714980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685800" y="1844824"/>
            <a:ext cx="7772400" cy="1008112"/>
          </a:xfrm>
        </p:spPr>
        <p:txBody>
          <a:bodyPr/>
          <a:lstStyle/>
          <a:p>
            <a:r>
              <a:rPr lang="th-TH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ขอจบการนำเสนอ</a:t>
            </a:r>
            <a:endParaRPr lang="th-TH" b="1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9324" y="3356992"/>
            <a:ext cx="2163763" cy="1871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73553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467544" y="620688"/>
            <a:ext cx="8208912" cy="4248472"/>
          </a:xfrm>
        </p:spPr>
        <p:txBody>
          <a:bodyPr/>
          <a:lstStyle/>
          <a:p>
            <a:r>
              <a:rPr lang="th-TH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ปีงบประมาณ ๒๕๕๙ รัฐบาล จัดสรรงบประมาณ ๖๐๐ ล้านบาท เพื่อดำเนินการการดูแลผู้สูงอายุที่มีภาวะพึ่งพิง (ติดบ้าน ติดเตียง) ให้สำนักงานหลักประกันสุขภาพแห่งชาติ ดำเนินการกลุ่มเป้าหมายผู้สูงอายุ ๑๐๐</a:t>
            </a:r>
            <a:r>
              <a:rPr lang="en-US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,</a:t>
            </a:r>
            <a:r>
              <a:rPr lang="th-TH" sz="4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๐๐๐</a:t>
            </a:r>
            <a:r>
              <a:rPr lang="th-TH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ราย คิดเป็นร้อยละ ๑๐ ของกลุ่มเป้าหมาย</a:t>
            </a:r>
            <a:endParaRPr lang="th-TH" b="1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795998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5365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h-TH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๑</a:t>
            </a:r>
            <a:r>
              <a:rPr lang="en-US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</a:t>
            </a:r>
            <a:r>
              <a:rPr lang="th-TH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เพิ่มเติมคำนิยามในประกาศ</a:t>
            </a:r>
          </a:p>
          <a:p>
            <a:pPr marL="0" indent="0">
              <a:buNone/>
            </a:pPr>
            <a:r>
              <a:rPr lang="th-TH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๒</a:t>
            </a:r>
            <a:r>
              <a:rPr lang="en-US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</a:t>
            </a:r>
            <a:r>
              <a:rPr lang="th-TH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เพิ่มเติมที่มาของเงินสมทบกองทุนฯ</a:t>
            </a:r>
          </a:p>
          <a:p>
            <a:pPr marL="0" indent="0">
              <a:buNone/>
            </a:pPr>
            <a:r>
              <a:rPr lang="th-TH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๓</a:t>
            </a:r>
            <a:r>
              <a:rPr lang="en-US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</a:t>
            </a:r>
            <a:r>
              <a:rPr lang="th-TH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ให้คณะกรรมการกองทุนฯแต่งตั้งอนุกรรมการ </a:t>
            </a:r>
            <a:r>
              <a:rPr lang="en-US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LTC</a:t>
            </a:r>
          </a:p>
          <a:p>
            <a:pPr marL="0" indent="0">
              <a:buNone/>
            </a:pPr>
            <a:r>
              <a:rPr lang="th-TH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๔</a:t>
            </a:r>
            <a:r>
              <a:rPr lang="en-US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</a:t>
            </a:r>
            <a:r>
              <a:rPr lang="th-TH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ให้อำนาจการเงินพิจารณาจัดการกองทุน </a:t>
            </a:r>
            <a:r>
              <a:rPr lang="en-US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LTC </a:t>
            </a:r>
            <a:r>
              <a:rPr lang="th-TH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กับ อนุกรรมการ </a:t>
            </a:r>
            <a:r>
              <a:rPr lang="en-US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LTC</a:t>
            </a:r>
            <a:endParaRPr lang="th-TH" sz="3200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Autofit/>
          </a:bodyPr>
          <a:lstStyle/>
          <a:p>
            <a:r>
              <a:rPr lang="th-TH" sz="36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คณะกรรมการหลักประกันสุขภาพแห่งชาติ แก่ไขประกาศฯว่าด้วยกองทุนหลักประกันสุขภาพในระดับท้องถิ่นหรือพื้นที่ พ</a:t>
            </a:r>
            <a:r>
              <a:rPr lang="en-US" sz="36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</a:t>
            </a:r>
            <a:r>
              <a:rPr lang="th-TH" sz="36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ศ</a:t>
            </a:r>
            <a:r>
              <a:rPr lang="en-US" sz="36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</a:t>
            </a:r>
            <a:r>
              <a:rPr lang="th-TH" sz="36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๒๕๕๙ (ฉบับที่ ๒)</a:t>
            </a:r>
            <a:endParaRPr lang="th-TH" sz="3600" b="1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248145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th-TH" sz="36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๑</a:t>
            </a:r>
            <a:r>
              <a:rPr lang="en-US" sz="36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</a:t>
            </a:r>
            <a:r>
              <a:rPr lang="th-TH" sz="36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การดำเนินงานให้ตามระเบียบของกองทุนฯ</a:t>
            </a:r>
          </a:p>
          <a:p>
            <a:pPr marL="0" indent="0">
              <a:buNone/>
            </a:pPr>
            <a:r>
              <a:rPr lang="th-TH" sz="36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๒</a:t>
            </a:r>
            <a:r>
              <a:rPr lang="en-US" sz="36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</a:t>
            </a:r>
            <a:r>
              <a:rPr lang="th-TH" sz="36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การจัดทำงบการเงินใช้ระเบียบกองทุนฯ</a:t>
            </a:r>
          </a:p>
          <a:p>
            <a:pPr marL="0" indent="0">
              <a:buNone/>
            </a:pPr>
            <a:r>
              <a:rPr lang="th-TH" sz="36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๓</a:t>
            </a:r>
            <a:r>
              <a:rPr lang="en-US" sz="36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</a:t>
            </a:r>
            <a:r>
              <a:rPr lang="th-TH" sz="36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งบประมาณจัดการใช้ระเบียบกองทุนฯ</a:t>
            </a:r>
            <a:endParaRPr lang="th-TH" sz="3600" b="1" dirty="0" smtClean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0" indent="0">
              <a:buNone/>
            </a:pPr>
            <a:r>
              <a:rPr lang="th-TH" sz="36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๔</a:t>
            </a:r>
            <a:r>
              <a:rPr lang="en-US" sz="36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</a:t>
            </a:r>
            <a:r>
              <a:rPr lang="th-TH" sz="36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รายงานผลการดำเนินงานให้กองทุนทราบ</a:t>
            </a:r>
            <a:endParaRPr lang="th-TH" sz="3600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>
                <a:solidFill>
                  <a:schemeClr val="tx1"/>
                </a:solidFill>
              </a:rPr>
              <a:t>ข้อ</a:t>
            </a:r>
            <a:r>
              <a:rPr lang="th-TH" dirty="0" err="1" smtClean="0">
                <a:solidFill>
                  <a:schemeClr val="tx1"/>
                </a:solidFill>
              </a:rPr>
              <a:t>สังเกตุ</a:t>
            </a:r>
            <a:endParaRPr lang="th-TH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5141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41764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h-TH" sz="36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๑</a:t>
            </a:r>
            <a:r>
              <a:rPr lang="en-US" sz="36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</a:t>
            </a:r>
            <a:r>
              <a:rPr lang="th-TH" sz="36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การตอบรับบันทึกข้อตกลง</a:t>
            </a:r>
          </a:p>
          <a:p>
            <a:pPr marL="0" indent="0">
              <a:buNone/>
            </a:pPr>
            <a:r>
              <a:rPr lang="th-TH" sz="36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๒</a:t>
            </a:r>
            <a:r>
              <a:rPr lang="en-US" sz="36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</a:t>
            </a:r>
            <a:r>
              <a:rPr lang="th-TH" sz="36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เปิดบัญชีเงินฝาก </a:t>
            </a:r>
            <a:r>
              <a:rPr lang="th-TH" sz="36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(</a:t>
            </a:r>
            <a:r>
              <a:rPr lang="en-US" sz="36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Long Term Care</a:t>
            </a:r>
            <a:r>
              <a:rPr lang="th-TH" sz="36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)</a:t>
            </a:r>
            <a:br>
              <a:rPr lang="th-TH" sz="36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</a:br>
            <a:r>
              <a:rPr lang="th-TH" sz="36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๓</a:t>
            </a:r>
            <a:r>
              <a:rPr lang="en-US" sz="36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</a:t>
            </a:r>
            <a:r>
              <a:rPr lang="en-US" sz="36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36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รายชื่อผู้สูงอายุกลุ่มที่ติดบ้าน</a:t>
            </a:r>
            <a:r>
              <a:rPr lang="en-US" sz="36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/</a:t>
            </a:r>
            <a:r>
              <a:rPr lang="th-TH" sz="36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ติดเตียง</a:t>
            </a:r>
            <a:endParaRPr lang="th-TH" sz="3600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</p:spPr>
        <p:txBody>
          <a:bodyPr>
            <a:normAutofit fontScale="90000"/>
          </a:bodyPr>
          <a:lstStyle/>
          <a:p>
            <a:r>
              <a:rPr lang="th-TH" b="1" dirty="0" err="1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อปท</a:t>
            </a:r>
            <a:r>
              <a:rPr lang="en-US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</a:t>
            </a:r>
            <a:r>
              <a:rPr lang="th-TH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ได้รับหนังสือเชิญเข้าร่วมโครงการจาก สำนักงานหลักประกันสุขภาพแห่งชาติ ขอนแก่น เขต ๗</a:t>
            </a:r>
            <a:endParaRPr lang="th-TH" b="1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938988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514116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th-TH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๑</a:t>
            </a:r>
            <a:r>
              <a:rPr lang="en-US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</a:t>
            </a:r>
            <a:r>
              <a:rPr lang="th-TH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เชิญประชุมคณะกรรมการกองทุนฯ</a:t>
            </a:r>
          </a:p>
          <a:p>
            <a:pPr marL="0" indent="0">
              <a:buNone/>
            </a:pPr>
            <a:r>
              <a:rPr lang="th-TH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๒</a:t>
            </a:r>
            <a:r>
              <a:rPr lang="en-US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</a:t>
            </a:r>
            <a:r>
              <a:rPr lang="th-TH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แต่งตั้ง อนุกรรมการ </a:t>
            </a:r>
            <a:r>
              <a:rPr lang="en-US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LTC </a:t>
            </a:r>
          </a:p>
          <a:p>
            <a:pPr marL="0" indent="0">
              <a:buNone/>
            </a:pPr>
            <a:r>
              <a:rPr lang="th-TH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๓</a:t>
            </a:r>
            <a:r>
              <a:rPr lang="en-US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</a:t>
            </a:r>
            <a:r>
              <a:rPr lang="th-TH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ผู้จัดการการดูแลผู้สูงอายุระยะยาว (</a:t>
            </a:r>
            <a:r>
              <a:rPr lang="en-US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CM</a:t>
            </a:r>
            <a:r>
              <a:rPr lang="th-TH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)  สำรวจกลุ่มผู้สูงอายุที่ติดบ้าน </a:t>
            </a:r>
            <a:r>
              <a:rPr lang="th-TH" sz="32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endParaRPr lang="th-TH" sz="3200" dirty="0" smtClean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0" indent="0">
              <a:buNone/>
            </a:pPr>
            <a:r>
              <a:rPr lang="th-TH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 ติดเตียง โดยใช้เครื่องมือ แบบสำรวจ</a:t>
            </a:r>
            <a:r>
              <a:rPr lang="en-US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(</a:t>
            </a:r>
            <a:r>
              <a:rPr lang="en-US" sz="3200" dirty="0" err="1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Barthel</a:t>
            </a:r>
            <a:r>
              <a:rPr lang="th-TH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en-US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ADL index</a:t>
            </a:r>
            <a:r>
              <a:rPr lang="th-TH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)</a:t>
            </a:r>
            <a:endParaRPr lang="en-US" sz="3200" dirty="0" smtClean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0" indent="0">
              <a:buNone/>
            </a:pPr>
            <a:r>
              <a:rPr lang="th-TH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๔</a:t>
            </a:r>
            <a:r>
              <a:rPr lang="en-US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</a:t>
            </a:r>
            <a:r>
              <a:rPr lang="th-TH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อนุกรรมการ </a:t>
            </a:r>
            <a:r>
              <a:rPr lang="en-US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LTC </a:t>
            </a:r>
            <a:r>
              <a:rPr lang="th-TH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พิจารณาแต่งตั้งผู้มีสิทธิ์ในการเปิดบัญชีเงินฝาก </a:t>
            </a:r>
            <a:r>
              <a:rPr lang="th-TH" sz="3200" dirty="0" err="1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ธกส</a:t>
            </a:r>
            <a:r>
              <a:rPr lang="th-TH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และ</a:t>
            </a:r>
          </a:p>
          <a:p>
            <a:pPr marL="0" indent="0">
              <a:buNone/>
            </a:pPr>
            <a:r>
              <a:rPr lang="th-TH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  เบิกจ่ายงบประมาณ</a:t>
            </a:r>
          </a:p>
          <a:p>
            <a:pPr marL="0" indent="0">
              <a:buNone/>
            </a:pPr>
            <a:r>
              <a:rPr lang="th-TH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๕</a:t>
            </a:r>
            <a:r>
              <a:rPr lang="en-US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</a:t>
            </a:r>
            <a:r>
              <a:rPr lang="th-TH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จัดตั้งศูนย์พัฒนาคุณภาพชีวิตผู้สูงอายุและเปิดบัญชีศูนย์ฯ เพื่อรองรับ</a:t>
            </a:r>
          </a:p>
          <a:p>
            <a:pPr marL="0" indent="0">
              <a:buNone/>
            </a:pPr>
            <a:r>
              <a:rPr lang="th-TH" sz="32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งบประมาณในการดำเนินงานการดูแลผู้สูงอายุที่มีภาวะพึ่งพิง</a:t>
            </a:r>
          </a:p>
        </p:txBody>
      </p:sp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th-TH" dirty="0" err="1" smtClean="0">
                <a:solidFill>
                  <a:schemeClr val="tx1"/>
                </a:solidFill>
              </a:rPr>
              <a:t>อปท</a:t>
            </a:r>
            <a:r>
              <a:rPr lang="en-US" dirty="0" smtClean="0">
                <a:solidFill>
                  <a:schemeClr val="tx1"/>
                </a:solidFill>
              </a:rPr>
              <a:t>. </a:t>
            </a:r>
            <a:r>
              <a:rPr lang="th-TH" dirty="0" smtClean="0">
                <a:solidFill>
                  <a:schemeClr val="tx1"/>
                </a:solidFill>
              </a:rPr>
              <a:t>ควรจะต้องดำเนินการ</a:t>
            </a:r>
            <a:endParaRPr lang="th-TH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7716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7811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h-TH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๑</a:t>
            </a:r>
            <a:r>
              <a:rPr lang="en-US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</a:t>
            </a:r>
            <a:r>
              <a:rPr lang="th-TH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ผู้บริหารสูงสุดขององค์กรปกครองส่วนท้องถิ่นหรือ       ประธานอนุกรรมการ</a:t>
            </a:r>
          </a:p>
          <a:p>
            <a:pPr marL="0" indent="0">
              <a:buNone/>
            </a:pPr>
            <a:r>
              <a:rPr lang="th-TH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  ผู้บริหารอื่นที่ได้รับมอบหมาย </a:t>
            </a:r>
            <a:endParaRPr lang="en-US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0" indent="0">
              <a:buNone/>
            </a:pPr>
            <a:r>
              <a:rPr lang="th-TH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๒</a:t>
            </a:r>
            <a:r>
              <a:rPr lang="en-US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</a:t>
            </a:r>
            <a:r>
              <a:rPr lang="th-TH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ผู้แทนกรรมการกองทุนหลักประกันสุขภาพฯ </a:t>
            </a:r>
            <a:r>
              <a:rPr lang="th-TH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(</a:t>
            </a:r>
            <a:r>
              <a:rPr lang="th-TH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๑</a:t>
            </a:r>
            <a:r>
              <a:rPr lang="en-US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คน)              </a:t>
            </a:r>
            <a:r>
              <a:rPr lang="th-TH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อนุกรรมการ</a:t>
            </a:r>
            <a:endParaRPr lang="en-US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0" indent="0">
              <a:buNone/>
            </a:pPr>
            <a:r>
              <a:rPr lang="th-TH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๓</a:t>
            </a:r>
            <a:r>
              <a:rPr lang="en-US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</a:t>
            </a:r>
            <a:r>
              <a:rPr lang="th-TH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ผู้อำนวยการโรงพยาบาลของรัฐในพื้นที่หรือผู้แทน </a:t>
            </a:r>
            <a:r>
              <a:rPr lang="th-TH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(๑ </a:t>
            </a:r>
            <a:r>
              <a:rPr lang="th-TH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คน)        </a:t>
            </a:r>
            <a:r>
              <a:rPr lang="th-TH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อนุกรรมการ</a:t>
            </a:r>
            <a:endParaRPr lang="en-US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0" indent="0">
              <a:buNone/>
            </a:pPr>
            <a:r>
              <a:rPr lang="th-TH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๔</a:t>
            </a:r>
            <a:r>
              <a:rPr lang="en-US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</a:t>
            </a:r>
            <a:r>
              <a:rPr lang="th-TH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สาธารณสุขอำเภอในพื้นที่หรือผู้แทน  </a:t>
            </a:r>
            <a:r>
              <a:rPr lang="th-TH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(</a:t>
            </a:r>
            <a:r>
              <a:rPr lang="th-TH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๑</a:t>
            </a:r>
            <a:r>
              <a:rPr lang="th-TH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คน)                       </a:t>
            </a:r>
            <a:r>
              <a:rPr lang="th-TH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อนุกรรมการ                                        </a:t>
            </a:r>
            <a:r>
              <a:rPr lang="th-TH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๕</a:t>
            </a:r>
            <a:r>
              <a:rPr lang="en-US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</a:t>
            </a:r>
            <a:r>
              <a:rPr lang="th-TH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หัวหน้าส่วนหน่วยบริการปฐมภูมิของรัฐในพื้นที่ </a:t>
            </a:r>
            <a:r>
              <a:rPr lang="th-TH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(๑</a:t>
            </a:r>
            <a:r>
              <a:rPr lang="en-US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คน)            </a:t>
            </a:r>
            <a:r>
              <a:rPr lang="th-TH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อนุกรรมการ</a:t>
            </a:r>
            <a:endParaRPr lang="en-US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0" indent="0">
              <a:buNone/>
            </a:pPr>
            <a:r>
              <a:rPr lang="th-TH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๖</a:t>
            </a:r>
            <a:r>
              <a:rPr lang="en-US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</a:t>
            </a:r>
            <a:r>
              <a:rPr lang="th-TH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ผู้จัดการระบบการดูแลระยะยาวด้านสาธารณสุข </a:t>
            </a:r>
            <a:r>
              <a:rPr lang="th-TH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(๑</a:t>
            </a:r>
            <a:r>
              <a:rPr lang="en-US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คน)          </a:t>
            </a:r>
            <a:r>
              <a:rPr lang="th-TH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อนุกรรมการ</a:t>
            </a:r>
            <a:endParaRPr lang="en-US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0" indent="0">
              <a:buNone/>
            </a:pPr>
            <a:r>
              <a:rPr lang="th-TH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๗</a:t>
            </a:r>
            <a:r>
              <a:rPr lang="en-US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</a:t>
            </a:r>
            <a:r>
              <a:rPr lang="th-TH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ผู้ช่วยเหลือดูแลผู้สูงอายุที่มีภาวะพึ่งพิงในพื้นที่ </a:t>
            </a:r>
            <a:r>
              <a:rPr lang="th-TH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(</a:t>
            </a:r>
            <a:r>
              <a:rPr lang="th-TH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๑</a:t>
            </a:r>
            <a:r>
              <a:rPr lang="en-US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คน)             </a:t>
            </a:r>
            <a:r>
              <a:rPr lang="th-TH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อนุกรรมการ</a:t>
            </a:r>
            <a:endParaRPr lang="en-US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0" indent="0">
              <a:buNone/>
            </a:pPr>
            <a:r>
              <a:rPr lang="th-TH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๘</a:t>
            </a:r>
            <a:r>
              <a:rPr lang="en-US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</a:t>
            </a:r>
            <a:r>
              <a:rPr lang="th-TH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ปลัดองค์กรปกครองส่วนท้องถิ่น                      อนุกรรมการและเลขานุการ</a:t>
            </a:r>
          </a:p>
          <a:p>
            <a:pPr marL="0" indent="0">
              <a:buNone/>
            </a:pPr>
            <a:r>
              <a:rPr lang="th-TH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 หรือเจ้าหน้าที่อื่นที่ได้รับมอบหมาย </a:t>
            </a:r>
            <a:r>
              <a:rPr lang="th-TH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(</a:t>
            </a:r>
            <a:r>
              <a:rPr lang="th-TH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๑</a:t>
            </a:r>
            <a:r>
              <a:rPr lang="en-US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คน ) </a:t>
            </a:r>
            <a:endParaRPr lang="en-US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0" indent="0">
              <a:buNone/>
            </a:pPr>
            <a:endParaRPr lang="th-TH" dirty="0">
              <a:solidFill>
                <a:schemeClr val="tx1"/>
              </a:solidFill>
            </a:endParaRPr>
          </a:p>
        </p:txBody>
      </p:sp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h-TH" sz="4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องค์ประกอบของอนุกรรมการ </a:t>
            </a:r>
            <a:r>
              <a:rPr lang="en-US" sz="4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LTC </a:t>
            </a:r>
            <a:r>
              <a:rPr lang="th-TH" sz="4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ประกอบด้วย</a:t>
            </a:r>
            <a:endParaRPr lang="th-TH" sz="4000" b="1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429858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457200" y="2132856"/>
            <a:ext cx="8363272" cy="42484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h-TH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๑</a:t>
            </a:r>
            <a:r>
              <a:rPr lang="en-US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</a:t>
            </a:r>
            <a:r>
              <a:rPr lang="th-TH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จัดประชุมคณะอนุกรรมการเพื่อพิจารณาและอนุมัติ </a:t>
            </a:r>
            <a:r>
              <a:rPr lang="en-US" sz="32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Care </a:t>
            </a:r>
            <a:r>
              <a:rPr lang="en-US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Plan</a:t>
            </a:r>
            <a:r>
              <a:rPr lang="th-TH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</a:p>
          <a:p>
            <a:pPr marL="0" indent="0">
              <a:buNone/>
            </a:pPr>
            <a:r>
              <a:rPr lang="th-TH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  รายบุคคล</a:t>
            </a:r>
          </a:p>
          <a:p>
            <a:pPr marL="0" indent="0">
              <a:buNone/>
            </a:pPr>
            <a:r>
              <a:rPr lang="th-TH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๒</a:t>
            </a:r>
            <a:r>
              <a:rPr lang="en-US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</a:t>
            </a:r>
            <a:r>
              <a:rPr lang="th-TH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กำกับการดำเนินงาน ของ </a:t>
            </a:r>
            <a:r>
              <a:rPr lang="en-US" sz="32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Care </a:t>
            </a:r>
            <a:r>
              <a:rPr lang="en-US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Manager </a:t>
            </a:r>
            <a:r>
              <a:rPr lang="th-TH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32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(</a:t>
            </a:r>
            <a:r>
              <a:rPr lang="en-US" sz="32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CM</a:t>
            </a:r>
            <a:r>
              <a:rPr lang="th-TH" sz="32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) และ </a:t>
            </a:r>
            <a:r>
              <a:rPr lang="en-US" sz="32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Care Giver </a:t>
            </a:r>
            <a:r>
              <a:rPr lang="th-TH" sz="32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(</a:t>
            </a:r>
            <a:r>
              <a:rPr lang="en-US" sz="32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CG</a:t>
            </a:r>
            <a:r>
              <a:rPr lang="th-TH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)</a:t>
            </a:r>
          </a:p>
          <a:p>
            <a:pPr marL="0" indent="0">
              <a:buNone/>
            </a:pPr>
            <a:r>
              <a:rPr lang="th-TH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๓</a:t>
            </a:r>
            <a:r>
              <a:rPr lang="en-US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</a:t>
            </a:r>
            <a:r>
              <a:rPr lang="th-TH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รายงานผลการดำเนินงานของกองทุน </a:t>
            </a:r>
            <a:r>
              <a:rPr lang="en-US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LTC </a:t>
            </a:r>
            <a:r>
              <a:rPr lang="th-TH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ให้คณะกรรมการกองทุน  </a:t>
            </a:r>
          </a:p>
          <a:p>
            <a:pPr marL="0" indent="0">
              <a:buNone/>
            </a:pPr>
            <a:r>
              <a:rPr lang="th-TH" sz="32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 หลักประกันสุขภาพ ทราบ</a:t>
            </a:r>
            <a:endParaRPr lang="th-TH" sz="3200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0" indent="0">
              <a:buNone/>
            </a:pPr>
            <a:endParaRPr lang="th-TH" sz="3200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h-TH" sz="4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อำนาจหน้าที่ ของอนุกรรมการ </a:t>
            </a:r>
            <a:r>
              <a:rPr lang="en-US" sz="4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LTC</a:t>
            </a:r>
            <a:endParaRPr lang="th-TH" sz="4000" b="1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252324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925144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th-TH" sz="34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๑</a:t>
            </a:r>
            <a:r>
              <a:rPr lang="en-US" sz="34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</a:t>
            </a:r>
            <a:r>
              <a:rPr lang="th-TH" sz="34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34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เป็นศูนย์ผู้สูงอายุหรือศูนย์ชื่ออื่นที่ดำเนินกิจกรรมเกี่ยวกับการพัฒนาและดูแลผู้สูงอายุ  ในชุมชนหรือศูนย์พัฒนาและฟื้นฟูคุณภาพชีวิตผู้สูงอายุ</a:t>
            </a:r>
          </a:p>
          <a:p>
            <a:pPr marL="0" indent="0">
              <a:buNone/>
            </a:pPr>
            <a:r>
              <a:rPr lang="th-TH" sz="34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๒</a:t>
            </a:r>
            <a:r>
              <a:rPr lang="en-US" sz="34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</a:t>
            </a:r>
            <a:r>
              <a:rPr lang="th-TH" sz="34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34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มีอาคารสถานที่เป็นที่ตั้งที่ทำการของศูนย์ฯ</a:t>
            </a:r>
          </a:p>
          <a:p>
            <a:pPr marL="0" indent="0">
              <a:buNone/>
            </a:pPr>
            <a:r>
              <a:rPr lang="th-TH" sz="34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๓</a:t>
            </a:r>
            <a:r>
              <a:rPr lang="en-US" sz="34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</a:t>
            </a:r>
            <a:r>
              <a:rPr lang="th-TH" sz="34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มีคำสั่งแต่งตั้งคณะกรรมการศูนย์</a:t>
            </a:r>
          </a:p>
          <a:p>
            <a:pPr marL="0" indent="0">
              <a:buNone/>
            </a:pPr>
            <a:r>
              <a:rPr lang="th-TH" sz="34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๔</a:t>
            </a:r>
            <a:r>
              <a:rPr lang="en-US" sz="34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</a:t>
            </a:r>
            <a:r>
              <a:rPr lang="th-TH" sz="34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มีการจัดทำแผนเงิน</a:t>
            </a:r>
            <a:r>
              <a:rPr lang="en-US" sz="34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/</a:t>
            </a:r>
            <a:r>
              <a:rPr lang="th-TH" sz="34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แผนงบประมาณและปฏิทินการดำเนินงานประจำปี ที่คณะกรรมการ</a:t>
            </a:r>
            <a:r>
              <a:rPr lang="th-TH" sz="34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ศูนย์</a:t>
            </a:r>
          </a:p>
          <a:p>
            <a:pPr marL="0" indent="0">
              <a:buNone/>
            </a:pPr>
            <a:r>
              <a:rPr lang="th-TH" sz="34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34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 เห็นชอบ</a:t>
            </a:r>
            <a:endParaRPr lang="th-TH" sz="3400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0" indent="0">
              <a:buNone/>
            </a:pPr>
            <a:r>
              <a:rPr lang="th-TH" sz="34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๕</a:t>
            </a:r>
            <a:r>
              <a:rPr lang="en-US" sz="34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</a:t>
            </a:r>
            <a:r>
              <a:rPr lang="th-TH" sz="34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มีการกำหนดเวลาทำการหรือเวลาให้บริการของศูนย์ฯ และกำหนดตัวบุคคลผู้ปฏิบัติงาน</a:t>
            </a:r>
            <a:r>
              <a:rPr lang="th-TH" sz="34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ประจำ</a:t>
            </a:r>
          </a:p>
          <a:p>
            <a:pPr marL="0" indent="0">
              <a:buNone/>
            </a:pPr>
            <a:r>
              <a:rPr lang="th-TH" sz="34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34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 ศูนย์</a:t>
            </a:r>
            <a:endParaRPr lang="th-TH" sz="3400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0" indent="0">
              <a:buNone/>
            </a:pPr>
            <a:r>
              <a:rPr lang="th-TH" sz="34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๖</a:t>
            </a:r>
            <a:r>
              <a:rPr lang="en-US" sz="34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</a:t>
            </a:r>
            <a:r>
              <a:rPr lang="th-TH" sz="34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มีการจัดทำบัญชีรายรับ </a:t>
            </a:r>
            <a:r>
              <a:rPr lang="en-US" sz="34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– </a:t>
            </a:r>
            <a:r>
              <a:rPr lang="th-TH" sz="34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รายจ่ายของศูนย์ ประจำเดือน ประจำไตมาส</a:t>
            </a:r>
          </a:p>
          <a:p>
            <a:pPr marL="0" indent="0">
              <a:buNone/>
            </a:pPr>
            <a:r>
              <a:rPr lang="th-TH" sz="34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๗</a:t>
            </a:r>
            <a:r>
              <a:rPr lang="en-US" sz="34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</a:t>
            </a:r>
            <a:r>
              <a:rPr lang="th-TH" sz="34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มีการจัดทำข้อมูลหรือระบบข้อมูลที่จำเป็น เกี่ยวกับภารกิจกิจกรรมการดำเนินงานในพื้นที่</a:t>
            </a:r>
          </a:p>
          <a:p>
            <a:pPr marL="0" indent="0">
              <a:buNone/>
            </a:pPr>
            <a:r>
              <a:rPr lang="th-TH" sz="34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๘</a:t>
            </a:r>
            <a:r>
              <a:rPr lang="en-US" sz="34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</a:t>
            </a:r>
            <a:r>
              <a:rPr lang="th-TH" sz="34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มีการจัดทำสรุปงานหรือรายงานผลการดำเนินงานของศูนย์อย่างน้อยปีละ </a:t>
            </a:r>
            <a:r>
              <a:rPr lang="en-US" sz="34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1 </a:t>
            </a:r>
            <a:r>
              <a:rPr lang="th-TH" sz="34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ครั้ง ทั้งนี้ ควร</a:t>
            </a:r>
            <a:r>
              <a:rPr lang="th-TH" sz="34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เป็น</a:t>
            </a:r>
          </a:p>
          <a:p>
            <a:pPr marL="0" indent="0">
              <a:buNone/>
            </a:pPr>
            <a:r>
              <a:rPr lang="th-TH" sz="34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34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 ศูนย์ฯ </a:t>
            </a:r>
            <a:r>
              <a:rPr lang="th-TH" sz="34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ที่จัดตั้งและอยู่ในความดูแลขององค์กรปกครองส่วนท้องถิ่น (</a:t>
            </a:r>
            <a:r>
              <a:rPr lang="th-TH" sz="3400" dirty="0" err="1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อปท</a:t>
            </a:r>
            <a:r>
              <a:rPr lang="en-US" sz="34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</a:t>
            </a:r>
            <a:r>
              <a:rPr lang="th-TH" sz="34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) เพื่อให้เกิดความยั่งยืน</a:t>
            </a:r>
            <a:r>
              <a:rPr lang="th-TH" sz="34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และ</a:t>
            </a:r>
          </a:p>
          <a:p>
            <a:pPr marL="0" indent="0">
              <a:buNone/>
            </a:pPr>
            <a:r>
              <a:rPr lang="th-TH" sz="34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34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 ความ</a:t>
            </a:r>
            <a:r>
              <a:rPr lang="th-TH" sz="34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ต่อเนื่องในการดำเนินงานของศูนย์</a:t>
            </a:r>
          </a:p>
          <a:p>
            <a:pPr marL="0" indent="0">
              <a:buNone/>
            </a:pPr>
            <a:endParaRPr lang="th-TH" dirty="0">
              <a:solidFill>
                <a:schemeClr val="tx1"/>
              </a:solidFill>
            </a:endParaRPr>
          </a:p>
        </p:txBody>
      </p:sp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h-TH" sz="4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องค์ประกอบคณะกรรมการศูนย์พัฒนาคุณภาพชีวิตผู้สูงอายุฯ</a:t>
            </a:r>
            <a:endParaRPr lang="th-TH" sz="4000" b="1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636341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รูปคลื่น">
  <a:themeElements>
    <a:clrScheme name="รูปคลื่น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รูปคลื่น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รูปคลื่น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760</TotalTime>
  <Words>1636</Words>
  <Application>Microsoft Office PowerPoint</Application>
  <PresentationFormat>นำเสนอทางหน้าจอ (4:3)</PresentationFormat>
  <Paragraphs>133</Paragraphs>
  <Slides>19</Slides>
  <Notes>0</Notes>
  <HiddenSlides>0</HiddenSlides>
  <MMClips>0</MMClips>
  <ScaleCrop>false</ScaleCrop>
  <HeadingPairs>
    <vt:vector size="4" baseType="variant">
      <vt:variant>
        <vt:lpstr>ชุดรูปแบบ</vt:lpstr>
      </vt:variant>
      <vt:variant>
        <vt:i4>1</vt:i4>
      </vt:variant>
      <vt:variant>
        <vt:lpstr>ชื่อเรื่องภาพนิ่ง</vt:lpstr>
      </vt:variant>
      <vt:variant>
        <vt:i4>19</vt:i4>
      </vt:variant>
    </vt:vector>
  </HeadingPairs>
  <TitlesOfParts>
    <vt:vector size="20" baseType="lpstr">
      <vt:lpstr>รูปคลื่น</vt:lpstr>
      <vt:lpstr>แนวทางการการดำเนินงานการดูแลระยะยาวสำหรับผู้สูงอายุที่มีภาวะพึ่งพิง (Long Term Care) โดย จ่าเอกสุรศักดิ์  แก้วธานี  ปลัดองค์การบริหารส่วนตำบลหนองตาไก้</vt:lpstr>
      <vt:lpstr>ปีงบประมาณ ๒๕๕๙ รัฐบาล จัดสรรงบประมาณ ๖๐๐ ล้านบาท เพื่อดำเนินการการดูแลผู้สูงอายุที่มีภาวะพึ่งพิง (ติดบ้าน ติดเตียง) ให้สำนักงานหลักประกันสุขภาพแห่งชาติ ดำเนินการกลุ่มเป้าหมายผู้สูงอายุ ๑๐๐,๐๐๐ ราย คิดเป็นร้อยละ ๑๐ ของกลุ่มเป้าหมาย</vt:lpstr>
      <vt:lpstr>คณะกรรมการหลักประกันสุขภาพแห่งชาติ แก่ไขประกาศฯว่าด้วยกองทุนหลักประกันสุขภาพในระดับท้องถิ่นหรือพื้นที่ พ.ศ. ๒๕๕๙ (ฉบับที่ ๒)</vt:lpstr>
      <vt:lpstr>ข้อสังเกตุ</vt:lpstr>
      <vt:lpstr>อปท.ได้รับหนังสือเชิญเข้าร่วมโครงการจาก สำนักงานหลักประกันสุขภาพแห่งชาติ ขอนแก่น เขต ๗</vt:lpstr>
      <vt:lpstr>อปท. ควรจะต้องดำเนินการ</vt:lpstr>
      <vt:lpstr>องค์ประกอบของอนุกรรมการ LTC ประกอบด้วย</vt:lpstr>
      <vt:lpstr>อำนาจหน้าที่ ของอนุกรรมการ LTC</vt:lpstr>
      <vt:lpstr>องค์ประกอบคณะกรรมการศูนย์พัฒนาคุณภาพชีวิตผู้สูงอายุฯ</vt:lpstr>
      <vt:lpstr>อำนาจหน้าที่ของคณะกรรมการศูนย์พัฒนาคุณภาพชีวิตผู้สูงอายุ</vt:lpstr>
      <vt:lpstr>คณะกรรมการศูนย์ LTC เปิดบัญชีเงินฝากและกำหนดผู้ที่มีอำนาจหน้าที่ในการเบิกจ่ายเงิน</vt:lpstr>
      <vt:lpstr>เมื่อคณะอนุกรรมการ LTC ได้รับโอนงบประมาณ</vt:lpstr>
      <vt:lpstr>ข้อแนะนำ/สังเกตุ</vt:lpstr>
      <vt:lpstr>การเบิกจ่ายเงินจากบัญชี LTC</vt:lpstr>
      <vt:lpstr>การดำเนินงานของศูนย์หรือหน่วยบริการ</vt:lpstr>
      <vt:lpstr>การเบิกจ่ายเงินจากบัญชีศูนย์/หน่วยบริการ</vt:lpstr>
      <vt:lpstr>คณะอนุกรรมการ LTC ตำบลหนองตาไก้</vt:lpstr>
      <vt:lpstr>ข้อสังเกตุที่ได้รับและแลกเปลี่ยนจากหน่วยงานอื่น</vt:lpstr>
      <vt:lpstr>ขอจบการนำเสนอ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แนวทางการการดำเนินงานดูแลระยะยาว</dc:title>
  <dc:creator>acer</dc:creator>
  <cp:lastModifiedBy>acer</cp:lastModifiedBy>
  <cp:revision>50</cp:revision>
  <dcterms:created xsi:type="dcterms:W3CDTF">2017-04-03T07:18:24Z</dcterms:created>
  <dcterms:modified xsi:type="dcterms:W3CDTF">2017-04-07T03:40:01Z</dcterms:modified>
</cp:coreProperties>
</file>