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0" r:id="rId3"/>
    <p:sldId id="459" r:id="rId4"/>
    <p:sldId id="473" r:id="rId5"/>
    <p:sldId id="334" r:id="rId6"/>
    <p:sldId id="483" r:id="rId7"/>
    <p:sldId id="484" r:id="rId8"/>
    <p:sldId id="481" r:id="rId9"/>
  </p:sldIdLst>
  <p:sldSz cx="9906000" cy="6858000" type="A4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CDD"/>
    <a:srgbClr val="FFCCFF"/>
    <a:srgbClr val="FFFF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ลักษณะสีอ่อน 1 - เน้น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ลักษณะสีอ่อน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ลักษณะ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ลักษณะ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ลักษณะสีปานกลาง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ลักษณะสีอ่อน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ลักษณะสีปานกลาง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ไม่มีลักษณะ, 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ลักษณะชุดรูปแบบ 1 - เน้น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ลักษณะชุดรูปแบบ 1 - เน้น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ลักษณะชุดรูปแบบ 1 - เน้น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785" autoAdjust="0"/>
    <p:restoredTop sz="86384" autoAdjust="0"/>
  </p:normalViewPr>
  <p:slideViewPr>
    <p:cSldViewPr>
      <p:cViewPr>
        <p:scale>
          <a:sx n="60" d="100"/>
          <a:sy n="60" d="100"/>
        </p:scale>
        <p:origin x="-1260" y="-1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h-TH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792549404250581E-2"/>
          <c:y val="5.108129599742061E-2"/>
          <c:w val="0.90154293110077932"/>
          <c:h val="0.715230435004689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ก่อน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กลุ่มที่ 1</c:v>
                </c:pt>
                <c:pt idx="1">
                  <c:v>กลุ่มที่ 2</c:v>
                </c:pt>
                <c:pt idx="2">
                  <c:v>กลุ่มที่ 3</c:v>
                </c:pt>
                <c:pt idx="3">
                  <c:v>กลุ่มที่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34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หลัง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กลุ่มที่ 1</c:v>
                </c:pt>
                <c:pt idx="1">
                  <c:v>กลุ่มที่ 2</c:v>
                </c:pt>
                <c:pt idx="2">
                  <c:v>กลุ่มที่ 3</c:v>
                </c:pt>
                <c:pt idx="3">
                  <c:v>กลุ่มที่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</c:v>
                </c:pt>
                <c:pt idx="1">
                  <c:v>29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4324096"/>
        <c:axId val="164325632"/>
      </c:barChart>
      <c:catAx>
        <c:axId val="164324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164325632"/>
        <c:crosses val="autoZero"/>
        <c:auto val="1"/>
        <c:lblAlgn val="ctr"/>
        <c:lblOffset val="100"/>
        <c:noMultiLvlLbl val="0"/>
      </c:catAx>
      <c:valAx>
        <c:axId val="164325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164324096"/>
        <c:crossesAt val="1"/>
        <c:crossBetween val="between"/>
      </c:valAx>
    </c:plotArea>
    <c:legend>
      <c:legendPos val="b"/>
      <c:layout>
        <c:manualLayout>
          <c:xMode val="edge"/>
          <c:yMode val="edge"/>
          <c:x val="0.35786269010894189"/>
          <c:y val="0.92742171763413295"/>
          <c:w val="0.25081924759405072"/>
          <c:h val="7.25784201718915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th-TH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3E8DE-ECF0-48C7-9CA0-54099336E920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8EFEF-5E68-43E0-862F-A84DAD17AD8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0062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0A231-4B6B-47A9-8FF4-EBE5E63E2B76}" type="datetimeFigureOut">
              <a:rPr lang="th-TH" smtClean="0"/>
              <a:t>07/04/60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6600" y="746125"/>
            <a:ext cx="53848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CA444-30E0-4016-A4B5-9F956DE100B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683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D2ACD-CF30-400C-AEBE-0FC8D504944C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9774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CA444-30E0-4016-A4B5-9F956DE100B7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5271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600200"/>
            <a:ext cx="84201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556001"/>
            <a:ext cx="69342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447801"/>
            <a:ext cx="222885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447800"/>
            <a:ext cx="652145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551392" y="4203592"/>
            <a:ext cx="3116131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837597" y="4075290"/>
            <a:ext cx="6006558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064455" y="4087562"/>
            <a:ext cx="5923645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6076946" y="4074175"/>
            <a:ext cx="3583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29304" y="4058555"/>
            <a:ext cx="9450324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35" y="2463560"/>
            <a:ext cx="84201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1312" y="1437449"/>
            <a:ext cx="695254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33043" y="2679192"/>
            <a:ext cx="4140708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679192"/>
            <a:ext cx="4140708" cy="34472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044" y="2678114"/>
            <a:ext cx="4140708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3777" y="3429001"/>
            <a:ext cx="4138393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5550" y="2678113"/>
            <a:ext cx="4140708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3429001"/>
            <a:ext cx="4140708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3581401"/>
            <a:ext cx="36322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29304" y="714191"/>
            <a:ext cx="9450324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90600" y="2286000"/>
            <a:ext cx="36322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625" y="1828800"/>
            <a:ext cx="422941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47650" y="228600"/>
            <a:ext cx="9420606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29304" y="5353963"/>
            <a:ext cx="9450324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335" y="338667"/>
            <a:ext cx="413036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4028" y="2785533"/>
            <a:ext cx="4136673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8050" y="1371600"/>
            <a:ext cx="386334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47650" y="228600"/>
            <a:ext cx="9420606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29304" y="1679429"/>
            <a:ext cx="9450324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3978" y="6250165"/>
            <a:ext cx="4102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355A8A-1D3D-40DB-B6D0-778A410A97CB}" type="datetimeFigureOut">
              <a:rPr lang="en-US" smtClean="0"/>
              <a:pPr/>
              <a:t>4/7/2017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775" y="6250165"/>
            <a:ext cx="41022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3679" y="6250164"/>
            <a:ext cx="12586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9C26077-3819-44E8-A633-FCE9D1A559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40" y="2675467"/>
            <a:ext cx="8025694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228600" y="914400"/>
            <a:ext cx="9372600" cy="320040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th-TH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บริหารจัดการกองทุนสนับสนุนการจัดบริการการดูแลระยะยาวสำหรับผู้สูงอายุที่มีภาวะพึ่งพิงตำบลหนองตาไก้</a:t>
            </a:r>
            <a:br>
              <a:rPr lang="th-TH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อำเภอโพธิ์ชัย จังหวัดร้อยเอ็ด</a:t>
            </a:r>
            <a:br>
              <a:rPr lang="th-TH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en-US" sz="4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209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title"/>
          </p:nvPr>
        </p:nvSpPr>
        <p:spPr>
          <a:xfrm>
            <a:off x="2534732" y="404664"/>
            <a:ext cx="4836537" cy="792088"/>
          </a:xfrm>
          <a:prstGeom prst="round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th-TH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การดูแลผู้สูงอายุและผู้พิการ</a:t>
            </a:r>
            <a:endParaRPr lang="th-TH" sz="40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61187"/>
              </p:ext>
            </p:extLst>
          </p:nvPr>
        </p:nvGraphicFramePr>
        <p:xfrm>
          <a:off x="533400" y="1447800"/>
          <a:ext cx="8736971" cy="4977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376"/>
                <a:gridCol w="2519403"/>
                <a:gridCol w="1090432"/>
                <a:gridCol w="1577044"/>
                <a:gridCol w="3208716"/>
              </a:tblGrid>
              <a:tr h="841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ที่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 anchor="ctr">
                    <a:solidFill>
                      <a:srgbClr val="E89C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สถานการณ์ผู้สูงอายุ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 anchor="ctr">
                    <a:solidFill>
                      <a:srgbClr val="E89C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</a:t>
                      </a:r>
                      <a:r>
                        <a:rPr lang="en-US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(</a:t>
                      </a: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คน</a:t>
                      </a:r>
                      <a:r>
                        <a:rPr lang="en-US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)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 anchor="ctr">
                    <a:solidFill>
                      <a:srgbClr val="E89C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ร้อยละ</a:t>
                      </a:r>
                      <a:r>
                        <a:rPr lang="en-US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/</a:t>
                      </a:r>
                      <a:r>
                        <a:rPr lang="th-TH" sz="28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ปชก</a:t>
                      </a: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ในพื้นที่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 anchor="ctr">
                    <a:solidFill>
                      <a:srgbClr val="E89C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การให้ความช่วยเหลือ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 anchor="ctr">
                    <a:solidFill>
                      <a:srgbClr val="E89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en-US" sz="28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ผู้สูงอายุช่วยเหลือตัวเองได้ดี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554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91</a:t>
                      </a:r>
                      <a:r>
                        <a:rPr lang="en-US" sz="36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r>
                        <a:rPr lang="th-TH" sz="36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endParaRPr lang="th-TH" sz="3600" b="1" dirty="0">
                        <a:solidFill>
                          <a:srgbClr val="0033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จัดกิจกรรมส่งเสริมสุขภาพ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en-US" sz="28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ผู้สูงอายุติดบ้าน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47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</a:t>
                      </a:r>
                      <a:r>
                        <a:rPr lang="en-US" sz="32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.</a:t>
                      </a:r>
                      <a:r>
                        <a:rPr lang="th-TH" sz="3200" b="1" dirty="0" smtClean="0">
                          <a:solidFill>
                            <a:srgbClr val="0033CC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76</a:t>
                      </a:r>
                      <a:endParaRPr lang="th-TH" sz="3200" b="1" dirty="0">
                        <a:solidFill>
                          <a:srgbClr val="0033CC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ออกเยี่ยม/ตรวจสุขภาพทุกเดือน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endParaRPr lang="en-US" sz="28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ผู้สูงอายุติดเตียง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o.</a:t>
                      </a: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66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ฟื้นฟูสภาพโดย</a:t>
                      </a:r>
                      <a:r>
                        <a:rPr lang="th-TH" sz="3200" b="1" dirty="0" err="1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ทีมสห</a:t>
                      </a:r>
                      <a:r>
                        <a:rPr lang="th-TH" sz="32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วิชาชีพ/ทุกสัปดาห์</a:t>
                      </a:r>
                      <a:endParaRPr lang="en-US" sz="32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en-US" sz="28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598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15</a:t>
                      </a:r>
                      <a:r>
                        <a:rPr lang="en-US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.</a:t>
                      </a:r>
                      <a:r>
                        <a:rPr lang="th-TH" sz="3600" b="1" dirty="0" smtClean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ea typeface="Calibri"/>
                          <a:cs typeface="TH SarabunPSK" pitchFamily="34" charset="-34"/>
                        </a:rPr>
                        <a:t>13</a:t>
                      </a:r>
                      <a:endParaRPr lang="en-US" sz="36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33CC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 </a:t>
                      </a:r>
                      <a:endParaRPr lang="en-US" sz="2800" b="1" dirty="0">
                        <a:solidFill>
                          <a:srgbClr val="0033CC"/>
                        </a:solidFill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74295" marR="7429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23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654050"/>
            <a:ext cx="8291513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0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8915400" cy="10668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h-TH" sz="6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งบประมาณกองทุน </a:t>
            </a:r>
            <a:r>
              <a:rPr lang="en-US" sz="6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LTC </a:t>
            </a:r>
            <a:endParaRPr lang="th-TH" sz="6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9600" y="2590800"/>
            <a:ext cx="2057400" cy="1905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สปสช.</a:t>
            </a:r>
            <a:endParaRPr lang="en-US" sz="3600" b="1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255,000</a:t>
            </a:r>
          </a:p>
          <a:p>
            <a:pPr algn="ctr"/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51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33800" y="2590800"/>
            <a:ext cx="2057400" cy="1905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212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,000</a:t>
            </a:r>
          </a:p>
          <a:p>
            <a:pPr algn="ctr"/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กลุ่มพึ่งพิง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934200" y="2590800"/>
            <a:ext cx="2057400" cy="1905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116,150</a:t>
            </a:r>
          </a:p>
          <a:p>
            <a:pPr algn="ctr"/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(10 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เดือน)</a:t>
            </a:r>
          </a:p>
          <a:p>
            <a:pPr algn="ctr"/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95</a:t>
            </a:r>
            <a:r>
              <a:rPr lang="en-US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,850</a:t>
            </a:r>
            <a:endParaRPr lang="th-TH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12" name="Straight Arrow Connector 11"/>
          <p:cNvCxnSpPr>
            <a:stCxn id="8" idx="6"/>
            <a:endCxn id="9" idx="2"/>
          </p:cNvCxnSpPr>
          <p:nvPr/>
        </p:nvCxnSpPr>
        <p:spPr>
          <a:xfrm>
            <a:off x="2667000" y="35433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6"/>
            <a:endCxn id="10" idx="2"/>
          </p:cNvCxnSpPr>
          <p:nvPr/>
        </p:nvCxnSpPr>
        <p:spPr>
          <a:xfrm>
            <a:off x="5791200" y="35433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239000" y="3352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9600" y="4934010"/>
            <a:ext cx="838200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อัตราค่าตอบแทน </a:t>
            </a:r>
            <a:r>
              <a:rPr lang="en-US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CG 150 </a:t>
            </a:r>
            <a:r>
              <a:rPr lang="th-TH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บาท/ครั้ง /ออกให้บริการ 2-4 ชม./ดูแล 3-5 ราย</a:t>
            </a:r>
          </a:p>
          <a:p>
            <a:r>
              <a:rPr lang="th-TH" sz="28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อัตราค่าตอบแทนเจ้าหน้าที่ 200 บาท/ครั้ง</a:t>
            </a:r>
          </a:p>
        </p:txBody>
      </p:sp>
    </p:spTree>
    <p:extLst>
      <p:ext uri="{BB962C8B-B14F-4D97-AF65-F5344CB8AC3E}">
        <p14:creationId xmlns:p14="http://schemas.microsoft.com/office/powerpoint/2010/main" val="89829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1003110"/>
          </a:xfrm>
          <a:solidFill>
            <a:srgbClr val="E89CDD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ผังกำกับการดูแลผู้สูงอายุระยะยาว</a:t>
            </a:r>
          </a:p>
        </p:txBody>
      </p:sp>
      <p:pic>
        <p:nvPicPr>
          <p:cNvPr id="2925" name="Picture 87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7" y="1341439"/>
            <a:ext cx="984236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7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957072"/>
          </a:xfrm>
          <a:solidFill>
            <a:srgbClr val="FFCCFF"/>
          </a:solidFill>
        </p:spPr>
        <p:txBody>
          <a:bodyPr>
            <a:normAutofit/>
          </a:bodyPr>
          <a:lstStyle/>
          <a:p>
            <a:r>
              <a:rPr lang="th-TH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ภาพกิจกรรมการสนับสนุนกลุ่ม</a:t>
            </a:r>
            <a:r>
              <a:rPr lang="th-TH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อาชีพในชุมชน</a:t>
            </a:r>
            <a:endParaRPr lang="th-TH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6" name="Picture 5" descr="E:\15940779_248286505592847_3252613919759039242_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8" t="14413" r="4326"/>
          <a:stretch/>
        </p:blipFill>
        <p:spPr bwMode="auto">
          <a:xfrm>
            <a:off x="304799" y="1676400"/>
            <a:ext cx="4876801" cy="3674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E:\15894839_248286375592860_1667552988103016314_n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2" t="15078" r="7154" b="6386"/>
          <a:stretch/>
        </p:blipFill>
        <p:spPr bwMode="auto">
          <a:xfrm>
            <a:off x="5334000" y="1676400"/>
            <a:ext cx="4362450" cy="3674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911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495300" y="338328"/>
            <a:ext cx="8915400" cy="728472"/>
          </a:xfrm>
          <a:solidFill>
            <a:srgbClr val="FFCCFF"/>
          </a:solidFill>
        </p:spPr>
        <p:txBody>
          <a:bodyPr>
            <a:noAutofit/>
          </a:bodyPr>
          <a:lstStyle/>
          <a:p>
            <a:r>
              <a:rPr lang="th-TH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สืบสานภูมิปัญญาท้องถิ่น</a:t>
            </a:r>
            <a:endParaRPr lang="th-TH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6" name="Picture 5" descr="E:\16114484_252100961878068_6163710589359294109_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3"/>
          <a:stretch/>
        </p:blipFill>
        <p:spPr bwMode="auto">
          <a:xfrm>
            <a:off x="241738" y="1142999"/>
            <a:ext cx="4495800" cy="2695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E:\16105819_252101825211315_8961013694077971039_n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" t="22838" r="4492"/>
          <a:stretch/>
        </p:blipFill>
        <p:spPr bwMode="auto">
          <a:xfrm>
            <a:off x="4805854" y="1142999"/>
            <a:ext cx="4656083" cy="2848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E:\16143143_254897784931719_9077388161420685238_n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42" r="1830"/>
          <a:stretch/>
        </p:blipFill>
        <p:spPr bwMode="auto">
          <a:xfrm>
            <a:off x="331076" y="3980791"/>
            <a:ext cx="4317124" cy="2714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E:\16298666_254898971598267_8882452528757465618_n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8" r="15973"/>
          <a:stretch/>
        </p:blipFill>
        <p:spPr bwMode="auto">
          <a:xfrm>
            <a:off x="4737538" y="3980792"/>
            <a:ext cx="4863662" cy="271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67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7700" y="304800"/>
            <a:ext cx="8534400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ผลการดำเนินงานการดูแลผู้สูงอายุที่มีภาวะพึ่งพิง </a:t>
            </a:r>
            <a:endParaRPr lang="th-TH" sz="4000" b="1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40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เมษายน 2559 – ธันวาคม 2559)</a:t>
            </a:r>
            <a:endParaRPr lang="en-US" sz="40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975940480"/>
              </p:ext>
            </p:extLst>
          </p:nvPr>
        </p:nvGraphicFramePr>
        <p:xfrm>
          <a:off x="495300" y="1905000"/>
          <a:ext cx="55626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6083300" y="2286000"/>
            <a:ext cx="3505200" cy="22467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th-TH" sz="2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เสียชีวิต </a:t>
            </a: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 ราย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กลับไป</a:t>
            </a: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เป็นกลุ่มติดสังคม 5 ราย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กลุ่ม</a:t>
            </a: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พึ่งพิงรายใหม่ </a:t>
            </a:r>
            <a:r>
              <a:rPr lang="th-TH" sz="2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5 ราย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2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ปัจจุบัน</a:t>
            </a:r>
            <a:r>
              <a:rPr lang="th-TH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ผู้สูงอายุที่มีภาวะพึ่งพิงที่อยู่ในความดูแล 48 ราย</a:t>
            </a:r>
            <a:endParaRPr lang="en-US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9385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ูปคลื่น">
  <a:themeElements>
    <a:clrScheme name="รูปคลื่น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รูปคลื่น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รูปคลื่น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2011</TotalTime>
  <Words>185</Words>
  <Application>Microsoft Office PowerPoint</Application>
  <PresentationFormat>กระดาษ A4 (210x297 มม.)</PresentationFormat>
  <Paragraphs>49</Paragraphs>
  <Slides>8</Slides>
  <Notes>2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8</vt:i4>
      </vt:variant>
    </vt:vector>
  </HeadingPairs>
  <TitlesOfParts>
    <vt:vector size="9" baseType="lpstr">
      <vt:lpstr>รูปคลื่น</vt:lpstr>
      <vt:lpstr>     การบริหารจัดการกองทุนสนับสนุนการจัดบริการการดูแลระยะยาวสำหรับผู้สูงอายุที่มีภาวะพึ่งพิงตำบลหนองตาไก้ อำเภอโพธิ์ชัย จังหวัดร้อยเอ็ด </vt:lpstr>
      <vt:lpstr>การดูแลผู้สูงอายุและผู้พิการ</vt:lpstr>
      <vt:lpstr>งานนำเสนอ PowerPoint</vt:lpstr>
      <vt:lpstr>งบประมาณกองทุน LTC </vt:lpstr>
      <vt:lpstr>ผังกำกับการดูแลผู้สูงอายุระยะยาว</vt:lpstr>
      <vt:lpstr>ภาพกิจกรรมการสนับสนุนกลุ่มอาชีพในชุมชน</vt:lpstr>
      <vt:lpstr>สืบสานภูมิปัญญาท้องถิ่น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Poompat</dc:creator>
  <cp:lastModifiedBy>ad</cp:lastModifiedBy>
  <cp:revision>157</cp:revision>
  <cp:lastPrinted>2016-06-04T16:00:31Z</cp:lastPrinted>
  <dcterms:created xsi:type="dcterms:W3CDTF">2016-02-07T06:10:06Z</dcterms:created>
  <dcterms:modified xsi:type="dcterms:W3CDTF">2017-04-07T08:20:09Z</dcterms:modified>
</cp:coreProperties>
</file>